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1"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0" d="100"/>
          <a:sy n="90" d="100"/>
        </p:scale>
        <p:origin x="816" y="84"/>
      </p:cViewPr>
      <p:guideLst>
        <p:guide orient="horz" pos="1620"/>
        <p:guide pos="288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media/media4.mp4>
</file>

<file path=ppt/media/media5.mp4>
</file>

<file path=ppt/media/media6.mp4>
</file>

<file path=ppt/media/media7.mp4>
</file>

<file path=ppt/media/media8.mp4>
</file>

<file path=ppt/media/media9.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12a86617771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12a86617771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2268d55e157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2268d55e157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227b2f94eb1_1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227b2f94eb1_1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227b2f94eb1_1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227b2f94eb1_1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227b2f9542f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27b2f9542f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227b2f9542f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227b2f9542f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227b2f9542f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227b2f9542f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227b2f94eb1_1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227b2f94eb1_1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2280af66021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2280af66021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2280af66021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2280af66021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2280af66021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2280af66021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2280af66021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2280af66021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2268d55e157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2268d55e157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2268d55e157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2268d55e157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2268d55e157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2268d55e157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A6D4FD">
            <a:alpha val="10710"/>
          </a:srgbClr>
        </a:soli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4613404" y="1487625"/>
            <a:ext cx="4218900" cy="2052600"/>
          </a:xfrm>
          <a:prstGeom prst="rect">
            <a:avLst/>
          </a:prstGeom>
        </p:spPr>
        <p:txBody>
          <a:bodyPr spcFirstLastPara="1" wrap="square" lIns="91425" tIns="91425" rIns="91425" bIns="91425" anchor="b" anchorCtr="0">
            <a:normAutofit/>
          </a:bodyPr>
          <a:lstStyle>
            <a:lvl1pPr lvl="0" algn="ctr">
              <a:spcBef>
                <a:spcPts val="0"/>
              </a:spcBef>
              <a:spcAft>
                <a:spcPts val="0"/>
              </a:spcAft>
              <a:buClr>
                <a:srgbClr val="132577"/>
              </a:buClr>
              <a:buSzPts val="4400"/>
              <a:buNone/>
              <a:defRPr sz="4400">
                <a:solidFill>
                  <a:srgbClr val="132577"/>
                </a:solidFill>
              </a:defRPr>
            </a:lvl1pPr>
            <a:lvl2pPr lvl="1" algn="ctr">
              <a:spcBef>
                <a:spcPts val="0"/>
              </a:spcBef>
              <a:spcAft>
                <a:spcPts val="0"/>
              </a:spcAft>
              <a:buSzPts val="4400"/>
              <a:buNone/>
              <a:defRPr sz="4400"/>
            </a:lvl2pPr>
            <a:lvl3pPr lvl="2" algn="ctr">
              <a:spcBef>
                <a:spcPts val="0"/>
              </a:spcBef>
              <a:spcAft>
                <a:spcPts val="0"/>
              </a:spcAft>
              <a:buSzPts val="4400"/>
              <a:buNone/>
              <a:defRPr sz="4400"/>
            </a:lvl3pPr>
            <a:lvl4pPr lvl="3" algn="ctr">
              <a:spcBef>
                <a:spcPts val="0"/>
              </a:spcBef>
              <a:spcAft>
                <a:spcPts val="0"/>
              </a:spcAft>
              <a:buSzPts val="4400"/>
              <a:buNone/>
              <a:defRPr sz="4400"/>
            </a:lvl4pPr>
            <a:lvl5pPr lvl="4" algn="ctr">
              <a:spcBef>
                <a:spcPts val="0"/>
              </a:spcBef>
              <a:spcAft>
                <a:spcPts val="0"/>
              </a:spcAft>
              <a:buSzPts val="4400"/>
              <a:buNone/>
              <a:defRPr sz="4400"/>
            </a:lvl5pPr>
            <a:lvl6pPr lvl="5" algn="ctr">
              <a:spcBef>
                <a:spcPts val="0"/>
              </a:spcBef>
              <a:spcAft>
                <a:spcPts val="0"/>
              </a:spcAft>
              <a:buSzPts val="4400"/>
              <a:buNone/>
              <a:defRPr sz="4400"/>
            </a:lvl6pPr>
            <a:lvl7pPr lvl="6" algn="ctr">
              <a:spcBef>
                <a:spcPts val="0"/>
              </a:spcBef>
              <a:spcAft>
                <a:spcPts val="0"/>
              </a:spcAft>
              <a:buSzPts val="4400"/>
              <a:buNone/>
              <a:defRPr sz="4400"/>
            </a:lvl7pPr>
            <a:lvl8pPr lvl="7" algn="ctr">
              <a:spcBef>
                <a:spcPts val="0"/>
              </a:spcBef>
              <a:spcAft>
                <a:spcPts val="0"/>
              </a:spcAft>
              <a:buSzPts val="4400"/>
              <a:buNone/>
              <a:defRPr sz="4400"/>
            </a:lvl8pPr>
            <a:lvl9pPr lvl="8" algn="ctr">
              <a:spcBef>
                <a:spcPts val="0"/>
              </a:spcBef>
              <a:spcAft>
                <a:spcPts val="0"/>
              </a:spcAft>
              <a:buSzPts val="4400"/>
              <a:buNone/>
              <a:defRPr sz="4400"/>
            </a:lvl9pPr>
          </a:lstStyle>
          <a:p>
            <a:endParaRPr/>
          </a:p>
        </p:txBody>
      </p:sp>
      <p:sp>
        <p:nvSpPr>
          <p:cNvPr id="11" name="Google Shape;11;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pic>
        <p:nvPicPr>
          <p:cNvPr id="12" name="Google Shape;12;p2"/>
          <p:cNvPicPr preferRelativeResize="0"/>
          <p:nvPr/>
        </p:nvPicPr>
        <p:blipFill>
          <a:blip r:embed="rId2">
            <a:alphaModFix/>
          </a:blip>
          <a:stretch>
            <a:fillRect/>
          </a:stretch>
        </p:blipFill>
        <p:spPr>
          <a:xfrm>
            <a:off x="7545375" y="3430659"/>
            <a:ext cx="773675" cy="985155"/>
          </a:xfrm>
          <a:prstGeom prst="rect">
            <a:avLst/>
          </a:prstGeom>
          <a:noFill/>
          <a:ln>
            <a:noFill/>
          </a:ln>
        </p:spPr>
      </p:pic>
      <p:pic>
        <p:nvPicPr>
          <p:cNvPr id="13" name="Google Shape;13;p2"/>
          <p:cNvPicPr preferRelativeResize="0"/>
          <p:nvPr/>
        </p:nvPicPr>
        <p:blipFill rotWithShape="1">
          <a:blip r:embed="rId3">
            <a:alphaModFix/>
          </a:blip>
          <a:srcRect t="27926" b="25792"/>
          <a:stretch/>
        </p:blipFill>
        <p:spPr>
          <a:xfrm>
            <a:off x="5560650" y="3736766"/>
            <a:ext cx="1018925" cy="471586"/>
          </a:xfrm>
          <a:prstGeom prst="rect">
            <a:avLst/>
          </a:prstGeom>
          <a:noFill/>
          <a:ln>
            <a:noFill/>
          </a:ln>
        </p:spPr>
      </p:pic>
      <p:pic>
        <p:nvPicPr>
          <p:cNvPr id="14" name="Google Shape;14;p2"/>
          <p:cNvPicPr preferRelativeResize="0"/>
          <p:nvPr/>
        </p:nvPicPr>
        <p:blipFill>
          <a:blip r:embed="rId4">
            <a:alphaModFix/>
          </a:blip>
          <a:stretch>
            <a:fillRect/>
          </a:stretch>
        </p:blipFill>
        <p:spPr>
          <a:xfrm>
            <a:off x="545500" y="901800"/>
            <a:ext cx="3810000" cy="2638425"/>
          </a:xfrm>
          <a:prstGeom prst="rect">
            <a:avLst/>
          </a:prstGeom>
          <a:noFill/>
          <a:ln>
            <a:noFill/>
          </a:ln>
        </p:spPr>
      </p:pic>
      <p:sp>
        <p:nvSpPr>
          <p:cNvPr id="15" name="Google Shape;15;p2"/>
          <p:cNvSpPr txBox="1"/>
          <p:nvPr/>
        </p:nvSpPr>
        <p:spPr>
          <a:xfrm>
            <a:off x="75900" y="4703000"/>
            <a:ext cx="86367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sz="800" b="1">
                <a:solidFill>
                  <a:srgbClr val="132577"/>
                </a:solidFill>
              </a:rPr>
              <a:t>E. Gutiérrez-Fernández | PyXScat 									 		        edgar.gutierrez-fernandez@esrf.fr</a:t>
            </a:r>
            <a:endParaRPr sz="800" b="1">
              <a:solidFill>
                <a:srgbClr val="132577"/>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0"/>
        <p:cNvGrpSpPr/>
        <p:nvPr/>
      </p:nvGrpSpPr>
      <p:grpSpPr>
        <a:xfrm>
          <a:off x="0" y="0"/>
          <a:ext cx="0" cy="0"/>
          <a:chOff x="0" y="0"/>
          <a:chExt cx="0" cy="0"/>
        </a:xfrm>
      </p:grpSpPr>
      <p:sp>
        <p:nvSpPr>
          <p:cNvPr id="51" name="Google Shape;51;p1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11"/>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53" name="Google Shape;53;p11"/>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54" name="Google Shape;54;p11"/>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55" name="Google Shape;55;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6"/>
        <p:cNvGrpSpPr/>
        <p:nvPr/>
      </p:nvGrpSpPr>
      <p:grpSpPr>
        <a:xfrm>
          <a:off x="0" y="0"/>
          <a:ext cx="0" cy="0"/>
          <a:chOff x="0" y="0"/>
          <a:chExt cx="0" cy="0"/>
        </a:xfrm>
      </p:grpSpPr>
      <p:sp>
        <p:nvSpPr>
          <p:cNvPr id="57" name="Google Shape;57;p1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58" name="Google Shape;58;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9"/>
        <p:cNvGrpSpPr/>
        <p:nvPr/>
      </p:nvGrpSpPr>
      <p:grpSpPr>
        <a:xfrm>
          <a:off x="0" y="0"/>
          <a:ext cx="0" cy="0"/>
          <a:chOff x="0" y="0"/>
          <a:chExt cx="0" cy="0"/>
        </a:xfrm>
      </p:grpSpPr>
      <p:sp>
        <p:nvSpPr>
          <p:cNvPr id="60" name="Google Shape;60;p1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61" name="Google Shape;61;p13"/>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62" name="Google Shape;62;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3"/>
        <p:cNvGrpSpPr/>
        <p:nvPr/>
      </p:nvGrpSpPr>
      <p:grpSpPr>
        <a:xfrm>
          <a:off x="0" y="0"/>
          <a:ext cx="0" cy="0"/>
          <a:chOff x="0" y="0"/>
          <a:chExt cx="0" cy="0"/>
        </a:xfrm>
      </p:grpSpPr>
      <p:sp>
        <p:nvSpPr>
          <p:cNvPr id="64" name="Google Shape;64;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sp>
        <p:nvSpPr>
          <p:cNvPr id="17" name="Google Shape;17;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8" name="Google Shape;1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XMAS">
  <p:cSld name="CUSTOM">
    <p:spTree>
      <p:nvGrpSpPr>
        <p:cNvPr id="1" name="Shape 19"/>
        <p:cNvGrpSpPr/>
        <p:nvPr/>
      </p:nvGrpSpPr>
      <p:grpSpPr>
        <a:xfrm>
          <a:off x="0" y="0"/>
          <a:ext cx="0" cy="0"/>
          <a:chOff x="0" y="0"/>
          <a:chExt cx="0" cy="0"/>
        </a:xfrm>
      </p:grpSpPr>
      <p:sp>
        <p:nvSpPr>
          <p:cNvPr id="20" name="Google Shape;20;p4"/>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Clr>
                <a:srgbClr val="132577"/>
              </a:buClr>
              <a:buSzPts val="2300"/>
              <a:buNone/>
              <a:defRPr sz="2300">
                <a:solidFill>
                  <a:srgbClr val="132577"/>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pic>
        <p:nvPicPr>
          <p:cNvPr id="21" name="Google Shape;21;p4"/>
          <p:cNvPicPr preferRelativeResize="0"/>
          <p:nvPr/>
        </p:nvPicPr>
        <p:blipFill>
          <a:blip r:embed="rId2">
            <a:alphaModFix/>
          </a:blip>
          <a:stretch>
            <a:fillRect/>
          </a:stretch>
        </p:blipFill>
        <p:spPr>
          <a:xfrm>
            <a:off x="4418350" y="4355425"/>
            <a:ext cx="548701" cy="698679"/>
          </a:xfrm>
          <a:prstGeom prst="rect">
            <a:avLst/>
          </a:prstGeom>
          <a:noFill/>
          <a:ln>
            <a:noFill/>
          </a:ln>
        </p:spPr>
      </p:pic>
      <p:pic>
        <p:nvPicPr>
          <p:cNvPr id="22" name="Google Shape;22;p4"/>
          <p:cNvPicPr preferRelativeResize="0"/>
          <p:nvPr/>
        </p:nvPicPr>
        <p:blipFill rotWithShape="1">
          <a:blip r:embed="rId3">
            <a:alphaModFix/>
          </a:blip>
          <a:srcRect t="27926" b="25792"/>
          <a:stretch/>
        </p:blipFill>
        <p:spPr>
          <a:xfrm>
            <a:off x="3380675" y="4684600"/>
            <a:ext cx="744525" cy="344600"/>
          </a:xfrm>
          <a:prstGeom prst="rect">
            <a:avLst/>
          </a:prstGeom>
          <a:noFill/>
          <a:ln>
            <a:noFill/>
          </a:ln>
        </p:spPr>
      </p:pic>
      <p:sp>
        <p:nvSpPr>
          <p:cNvPr id="23" name="Google Shape;23;p4"/>
          <p:cNvSpPr txBox="1">
            <a:spLocks noGrp="1"/>
          </p:cNvSpPr>
          <p:nvPr>
            <p:ph type="sldNum" idx="12"/>
          </p:nvPr>
        </p:nvSpPr>
        <p:spPr>
          <a:xfrm>
            <a:off x="8530559" y="87776"/>
            <a:ext cx="548700" cy="393600"/>
          </a:xfrm>
          <a:prstGeom prst="rect">
            <a:avLst/>
          </a:prstGeom>
        </p:spPr>
        <p:txBody>
          <a:bodyPr spcFirstLastPara="1" wrap="square" lIns="91425" tIns="91425" rIns="91425" bIns="91425" anchor="t" anchorCtr="0">
            <a:normAutofit/>
          </a:bodyPr>
          <a:lstStyle>
            <a:lvl1pPr lvl="0">
              <a:buNone/>
              <a:defRPr sz="1300"/>
            </a:lvl1pPr>
            <a:lvl2pPr lvl="1">
              <a:buNone/>
              <a:defRPr sz="1300"/>
            </a:lvl2pPr>
            <a:lvl3pPr lvl="2">
              <a:buNone/>
              <a:defRPr sz="1300"/>
            </a:lvl3pPr>
            <a:lvl4pPr lvl="3">
              <a:buNone/>
              <a:defRPr sz="1300"/>
            </a:lvl4pPr>
            <a:lvl5pPr lvl="4">
              <a:buNone/>
              <a:defRPr sz="1300"/>
            </a:lvl5pPr>
            <a:lvl6pPr lvl="5">
              <a:buNone/>
              <a:defRPr sz="1300"/>
            </a:lvl6pPr>
            <a:lvl7pPr lvl="6">
              <a:buNone/>
              <a:defRPr sz="1300"/>
            </a:lvl7pPr>
            <a:lvl8pPr lvl="7">
              <a:buNone/>
              <a:defRPr sz="1300"/>
            </a:lvl8pPr>
            <a:lvl9pPr lvl="8">
              <a:buNone/>
              <a:defRPr sz="1300"/>
            </a:lvl9pPr>
          </a:lstStyle>
          <a:p>
            <a:pPr marL="0" lvl="0" indent="0" algn="r" rtl="0">
              <a:spcBef>
                <a:spcPts val="0"/>
              </a:spcBef>
              <a:spcAft>
                <a:spcPts val="0"/>
              </a:spcAft>
              <a:buNone/>
            </a:pPr>
            <a:fld id="{00000000-1234-1234-1234-123412341234}" type="slidenum">
              <a:rPr lang="es"/>
              <a:t>‹Nº›</a:t>
            </a:fld>
            <a:endParaRPr/>
          </a:p>
        </p:txBody>
      </p:sp>
      <p:cxnSp>
        <p:nvCxnSpPr>
          <p:cNvPr id="24" name="Google Shape;24;p4"/>
          <p:cNvCxnSpPr/>
          <p:nvPr/>
        </p:nvCxnSpPr>
        <p:spPr>
          <a:xfrm>
            <a:off x="414900" y="688975"/>
            <a:ext cx="8808900" cy="0"/>
          </a:xfrm>
          <a:prstGeom prst="straightConnector1">
            <a:avLst/>
          </a:prstGeom>
          <a:noFill/>
          <a:ln w="9525" cap="flat" cmpd="sng">
            <a:solidFill>
              <a:srgbClr val="132577"/>
            </a:solidFill>
            <a:prstDash val="solid"/>
            <a:round/>
            <a:headEnd type="none" w="med" len="med"/>
            <a:tailEnd type="none" w="med" len="med"/>
          </a:ln>
        </p:spPr>
      </p:cxnSp>
      <p:sp>
        <p:nvSpPr>
          <p:cNvPr id="25" name="Google Shape;25;p4"/>
          <p:cNvSpPr txBox="1">
            <a:spLocks noGrp="1"/>
          </p:cNvSpPr>
          <p:nvPr>
            <p:ph type="subTitle" idx="1"/>
          </p:nvPr>
        </p:nvSpPr>
        <p:spPr>
          <a:xfrm>
            <a:off x="422900" y="891625"/>
            <a:ext cx="3702300" cy="3744000"/>
          </a:xfrm>
          <a:prstGeom prst="rect">
            <a:avLst/>
          </a:prstGeom>
        </p:spPr>
        <p:txBody>
          <a:bodyPr spcFirstLastPara="1" wrap="square" lIns="91425" tIns="91425" rIns="91425" bIns="91425" anchor="t" anchorCtr="0">
            <a:normAutofit/>
          </a:bodyPr>
          <a:lstStyle>
            <a:lvl1pPr lvl="0">
              <a:spcBef>
                <a:spcPts val="0"/>
              </a:spcBef>
              <a:spcAft>
                <a:spcPts val="0"/>
              </a:spcAft>
              <a:buClr>
                <a:srgbClr val="132577"/>
              </a:buClr>
              <a:buSzPts val="1800"/>
              <a:buNone/>
              <a:defRPr>
                <a:solidFill>
                  <a:srgbClr val="132577"/>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 name="Google Shape;26;p4"/>
          <p:cNvSpPr txBox="1">
            <a:spLocks noGrp="1"/>
          </p:cNvSpPr>
          <p:nvPr>
            <p:ph type="subTitle" idx="2"/>
          </p:nvPr>
        </p:nvSpPr>
        <p:spPr>
          <a:xfrm>
            <a:off x="5746875" y="864825"/>
            <a:ext cx="3174600" cy="3744000"/>
          </a:xfrm>
          <a:prstGeom prst="rect">
            <a:avLst/>
          </a:prstGeom>
        </p:spPr>
        <p:txBody>
          <a:bodyPr spcFirstLastPara="1" wrap="square" lIns="91425" tIns="91425" rIns="91425" bIns="91425" anchor="t" anchorCtr="0">
            <a:normAutofit/>
          </a:bodyPr>
          <a:lstStyle>
            <a:lvl1pPr lvl="0" rtl="0">
              <a:spcBef>
                <a:spcPts val="0"/>
              </a:spcBef>
              <a:spcAft>
                <a:spcPts val="0"/>
              </a:spcAft>
              <a:buClr>
                <a:srgbClr val="132577"/>
              </a:buClr>
              <a:buSzPts val="1800"/>
              <a:buNone/>
              <a:defRPr>
                <a:solidFill>
                  <a:srgbClr val="132577"/>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7" name="Google Shape;27;p4"/>
          <p:cNvSpPr txBox="1"/>
          <p:nvPr/>
        </p:nvSpPr>
        <p:spPr>
          <a:xfrm>
            <a:off x="75900" y="4703000"/>
            <a:ext cx="89226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sz="800" b="1">
                <a:solidFill>
                  <a:srgbClr val="132577"/>
                </a:solidFill>
              </a:rPr>
              <a:t>E. Gutiérrez-Fernández | PyXScat 										 		        edgar.gutierrez-fernandez@esrf.fr</a:t>
            </a:r>
            <a:endParaRPr sz="800" b="1">
              <a:solidFill>
                <a:srgbClr val="132577"/>
              </a:solidFil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Diseño personalizado 1">
  <p:cSld name="CUSTOM_1">
    <p:spTree>
      <p:nvGrpSpPr>
        <p:cNvPr id="1" name="Shape 28"/>
        <p:cNvGrpSpPr/>
        <p:nvPr/>
      </p:nvGrpSpPr>
      <p:grpSpPr>
        <a:xfrm>
          <a:off x="0" y="0"/>
          <a:ext cx="0" cy="0"/>
          <a:chOff x="0" y="0"/>
          <a:chExt cx="0" cy="0"/>
        </a:xfrm>
      </p:grpSpPr>
      <p:sp>
        <p:nvSpPr>
          <p:cNvPr id="29" name="Google Shape;29;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0" name="Google Shape;30;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1"/>
        <p:cNvGrpSpPr/>
        <p:nvPr/>
      </p:nvGrpSpPr>
      <p:grpSpPr>
        <a:xfrm>
          <a:off x="0" y="0"/>
          <a:ext cx="0" cy="0"/>
          <a:chOff x="0" y="0"/>
          <a:chExt cx="0" cy="0"/>
        </a:xfrm>
      </p:grpSpPr>
      <p:sp>
        <p:nvSpPr>
          <p:cNvPr id="32" name="Google Shape;32;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3" name="Google Shape;33;p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34" name="Google Shape;34;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5"/>
        <p:cNvGrpSpPr/>
        <p:nvPr/>
      </p:nvGrpSpPr>
      <p:grpSpPr>
        <a:xfrm>
          <a:off x="0" y="0"/>
          <a:ext cx="0" cy="0"/>
          <a:chOff x="0" y="0"/>
          <a:chExt cx="0" cy="0"/>
        </a:xfrm>
      </p:grpSpPr>
      <p:sp>
        <p:nvSpPr>
          <p:cNvPr id="36" name="Google Shape;36;p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7" name="Google Shape;37;p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8" name="Google Shape;38;p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9" name="Google Shape;39;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2" name="Google Shape;42;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3"/>
        <p:cNvGrpSpPr/>
        <p:nvPr/>
      </p:nvGrpSpPr>
      <p:grpSpPr>
        <a:xfrm>
          <a:off x="0" y="0"/>
          <a:ext cx="0" cy="0"/>
          <a:chOff x="0" y="0"/>
          <a:chExt cx="0" cy="0"/>
        </a:xfrm>
      </p:grpSpPr>
      <p:sp>
        <p:nvSpPr>
          <p:cNvPr id="44" name="Google Shape;44;p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5" name="Google Shape;45;p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6" name="Google Shape;46;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7"/>
        <p:cNvGrpSpPr/>
        <p:nvPr/>
      </p:nvGrpSpPr>
      <p:grpSpPr>
        <a:xfrm>
          <a:off x="0" y="0"/>
          <a:ext cx="0" cy="0"/>
          <a:chOff x="0" y="0"/>
          <a:chExt cx="0" cy="0"/>
        </a:xfrm>
      </p:grpSpPr>
      <p:sp>
        <p:nvSpPr>
          <p:cNvPr id="48" name="Google Shape;48;p10"/>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49" name="Google Shape;49;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s"/>
              <a:t>‹Nº›</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4.mp4"/><Relationship Id="rId1" Type="http://schemas.microsoft.com/office/2007/relationships/media" Target="../media/media4.mp4"/><Relationship Id="rId5" Type="http://schemas.openxmlformats.org/officeDocument/2006/relationships/image" Target="../media/image10.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5.mp4"/><Relationship Id="rId1" Type="http://schemas.microsoft.com/office/2007/relationships/media" Target="../media/media5.mp4"/><Relationship Id="rId5" Type="http://schemas.openxmlformats.org/officeDocument/2006/relationships/image" Target="../media/image11.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6.mp4"/><Relationship Id="rId1" Type="http://schemas.microsoft.com/office/2007/relationships/media" Target="../media/media6.mp4"/><Relationship Id="rId5" Type="http://schemas.openxmlformats.org/officeDocument/2006/relationships/image" Target="../media/image12.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7.mp4"/><Relationship Id="rId1" Type="http://schemas.microsoft.com/office/2007/relationships/media" Target="../media/media7.mp4"/><Relationship Id="rId5" Type="http://schemas.openxmlformats.org/officeDocument/2006/relationships/image" Target="../media/image13.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8.mp4"/><Relationship Id="rId1" Type="http://schemas.microsoft.com/office/2007/relationships/media" Target="../media/media8.mp4"/><Relationship Id="rId5" Type="http://schemas.openxmlformats.org/officeDocument/2006/relationships/image" Target="../media/image14.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9.mp4"/><Relationship Id="rId1" Type="http://schemas.microsoft.com/office/2007/relationships/media" Target="../media/media9.mp4"/><Relationship Id="rId5" Type="http://schemas.openxmlformats.org/officeDocument/2006/relationships/image" Target="../media/image15.png"/><Relationship Id="rId4"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7.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8.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9.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5"/>
          <p:cNvSpPr txBox="1">
            <a:spLocks noGrp="1"/>
          </p:cNvSpPr>
          <p:nvPr>
            <p:ph type="ctrTitle"/>
          </p:nvPr>
        </p:nvSpPr>
        <p:spPr>
          <a:xfrm>
            <a:off x="4530825" y="1047225"/>
            <a:ext cx="4293900" cy="2162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SzPts val="990"/>
              <a:buNone/>
            </a:pPr>
            <a:r>
              <a:rPr lang="es" sz="3100" i="1"/>
              <a:t>PyXScat: framework, GUI for X-ray Scattering</a:t>
            </a:r>
            <a:endParaRPr sz="3100" i="1"/>
          </a:p>
        </p:txBody>
      </p:sp>
      <p:sp>
        <p:nvSpPr>
          <p:cNvPr id="70" name="Google Shape;70;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s"/>
              <a:t>1</a:t>
            </a:fld>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24"/>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SzPts val="990"/>
              <a:buNone/>
            </a:pPr>
            <a:r>
              <a:rPr lang="es" sz="2320"/>
              <a:t>4) Folders browsing + Files/Metadata browsing + Plot</a:t>
            </a:r>
            <a:endParaRPr sz="2320"/>
          </a:p>
        </p:txBody>
      </p:sp>
      <p:sp>
        <p:nvSpPr>
          <p:cNvPr id="141" name="Google Shape;141;p24"/>
          <p:cNvSpPr txBox="1">
            <a:spLocks noGrp="1"/>
          </p:cNvSpPr>
          <p:nvPr>
            <p:ph type="sldNum" idx="12"/>
          </p:nvPr>
        </p:nvSpPr>
        <p:spPr>
          <a:xfrm>
            <a:off x="8530559" y="87776"/>
            <a:ext cx="548700" cy="393600"/>
          </a:xfrm>
          <a:prstGeom prst="rect">
            <a:avLst/>
          </a:prstGeom>
        </p:spPr>
        <p:txBody>
          <a:bodyPr spcFirstLastPara="1" wrap="square" lIns="91425" tIns="91425" rIns="91425" bIns="91425" anchor="t" anchorCtr="0">
            <a:normAutofit/>
          </a:bodyPr>
          <a:lstStyle/>
          <a:p>
            <a:pPr marL="0" lvl="0" indent="0" algn="r" rtl="0">
              <a:spcBef>
                <a:spcPts val="0"/>
              </a:spcBef>
              <a:spcAft>
                <a:spcPts val="0"/>
              </a:spcAft>
              <a:buNone/>
            </a:pPr>
            <a:fld id="{00000000-1234-1234-1234-123412341234}" type="slidenum">
              <a:rPr lang="es"/>
              <a:t>10</a:t>
            </a:fld>
            <a:endParaRPr/>
          </a:p>
        </p:txBody>
      </p:sp>
      <p:sp>
        <p:nvSpPr>
          <p:cNvPr id="142" name="Google Shape;142;p24"/>
          <p:cNvSpPr txBox="1">
            <a:spLocks noGrp="1"/>
          </p:cNvSpPr>
          <p:nvPr>
            <p:ph type="subTitle" idx="1"/>
          </p:nvPr>
        </p:nvSpPr>
        <p:spPr>
          <a:xfrm>
            <a:off x="422900" y="891625"/>
            <a:ext cx="3702300" cy="3744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sp>
        <p:nvSpPr>
          <p:cNvPr id="143" name="Google Shape;143;p24"/>
          <p:cNvSpPr txBox="1">
            <a:spLocks noGrp="1"/>
          </p:cNvSpPr>
          <p:nvPr>
            <p:ph type="subTitle" idx="2"/>
          </p:nvPr>
        </p:nvSpPr>
        <p:spPr>
          <a:xfrm>
            <a:off x="5165400" y="864825"/>
            <a:ext cx="3173700" cy="3744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sz="1300"/>
              <a:t>Click on one of the folders to display all the data files found in the folder (that matches extension and wildcards).</a:t>
            </a:r>
            <a:endParaRPr sz="1300"/>
          </a:p>
          <a:p>
            <a:pPr marL="0" lvl="0" indent="0" algn="l" rtl="0">
              <a:spcBef>
                <a:spcPts val="1200"/>
              </a:spcBef>
              <a:spcAft>
                <a:spcPts val="0"/>
              </a:spcAft>
              <a:buNone/>
            </a:pPr>
            <a:r>
              <a:rPr lang="es" sz="1300"/>
              <a:t>Click on one of the files will upload the scattering data in the cache of the software.</a:t>
            </a:r>
            <a:endParaRPr sz="1300"/>
          </a:p>
          <a:p>
            <a:pPr marL="0" lvl="0" indent="0" algn="l" rtl="0">
              <a:spcBef>
                <a:spcPts val="1200"/>
              </a:spcBef>
              <a:spcAft>
                <a:spcPts val="1200"/>
              </a:spcAft>
              <a:buNone/>
            </a:pPr>
            <a:r>
              <a:rPr lang="es" sz="1300"/>
              <a:t>Click on the ‘UPDATE PLOT’ button will plot the data stored in cache: the raw 2D map on the right graph and the integrated profile on the left graph (if ponifile exists and there is a integration selected).</a:t>
            </a:r>
            <a:endParaRPr sz="1300"/>
          </a:p>
        </p:txBody>
      </p:sp>
      <p:pic>
        <p:nvPicPr>
          <p:cNvPr id="2" name="Vídeo sin título ‐ Hecho con Clipchamp (3)">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02019" y="1403986"/>
            <a:ext cx="4834270" cy="2719277"/>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5"/>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a:t>5) Adjust background subtraction</a:t>
            </a:r>
            <a:endParaRPr/>
          </a:p>
        </p:txBody>
      </p:sp>
      <p:sp>
        <p:nvSpPr>
          <p:cNvPr id="150" name="Google Shape;150;p25"/>
          <p:cNvSpPr txBox="1">
            <a:spLocks noGrp="1"/>
          </p:cNvSpPr>
          <p:nvPr>
            <p:ph type="sldNum" idx="12"/>
          </p:nvPr>
        </p:nvSpPr>
        <p:spPr>
          <a:xfrm>
            <a:off x="8530559" y="87776"/>
            <a:ext cx="548700" cy="393600"/>
          </a:xfrm>
          <a:prstGeom prst="rect">
            <a:avLst/>
          </a:prstGeom>
        </p:spPr>
        <p:txBody>
          <a:bodyPr spcFirstLastPara="1" wrap="square" lIns="91425" tIns="91425" rIns="91425" bIns="91425" anchor="t" anchorCtr="0">
            <a:normAutofit/>
          </a:bodyPr>
          <a:lstStyle/>
          <a:p>
            <a:pPr marL="0" lvl="0" indent="0" algn="r" rtl="0">
              <a:spcBef>
                <a:spcPts val="0"/>
              </a:spcBef>
              <a:spcAft>
                <a:spcPts val="0"/>
              </a:spcAft>
              <a:buNone/>
            </a:pPr>
            <a:fld id="{00000000-1234-1234-1234-123412341234}" type="slidenum">
              <a:rPr lang="es"/>
              <a:t>11</a:t>
            </a:fld>
            <a:endParaRPr/>
          </a:p>
        </p:txBody>
      </p:sp>
      <p:sp>
        <p:nvSpPr>
          <p:cNvPr id="151" name="Google Shape;151;p25"/>
          <p:cNvSpPr txBox="1">
            <a:spLocks noGrp="1"/>
          </p:cNvSpPr>
          <p:nvPr>
            <p:ph type="subTitle" idx="1"/>
          </p:nvPr>
        </p:nvSpPr>
        <p:spPr>
          <a:xfrm>
            <a:off x="422900" y="891625"/>
            <a:ext cx="3702300" cy="3744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sp>
        <p:nvSpPr>
          <p:cNvPr id="152" name="Google Shape;152;p25"/>
          <p:cNvSpPr txBox="1">
            <a:spLocks noGrp="1"/>
          </p:cNvSpPr>
          <p:nvPr>
            <p:ph type="subTitle" idx="2"/>
          </p:nvPr>
        </p:nvSpPr>
        <p:spPr>
          <a:xfrm>
            <a:off x="5483950" y="864825"/>
            <a:ext cx="3437400" cy="3744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s" sz="1500"/>
              <a:t>PyXScat finds automatically a reference file with the same exposition time as the data file. Change manually the factor scale which multiply the reference data and is subtracted from the sample data. UPDATE PLOT to visualize the change.</a:t>
            </a:r>
            <a:endParaRPr sz="1500"/>
          </a:p>
        </p:txBody>
      </p:sp>
      <p:pic>
        <p:nvPicPr>
          <p:cNvPr id="2" name="Vídeo sin título ‐ Hecho con Clipchamp (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11700" y="1313391"/>
            <a:ext cx="5061097" cy="2846867"/>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26"/>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a:t>6) Adjust sample orientation</a:t>
            </a:r>
            <a:endParaRPr/>
          </a:p>
        </p:txBody>
      </p:sp>
      <p:sp>
        <p:nvSpPr>
          <p:cNvPr id="159" name="Google Shape;159;p26"/>
          <p:cNvSpPr txBox="1">
            <a:spLocks noGrp="1"/>
          </p:cNvSpPr>
          <p:nvPr>
            <p:ph type="sldNum" idx="12"/>
          </p:nvPr>
        </p:nvSpPr>
        <p:spPr>
          <a:xfrm>
            <a:off x="8530559" y="87776"/>
            <a:ext cx="548700" cy="393600"/>
          </a:xfrm>
          <a:prstGeom prst="rect">
            <a:avLst/>
          </a:prstGeom>
        </p:spPr>
        <p:txBody>
          <a:bodyPr spcFirstLastPara="1" wrap="square" lIns="91425" tIns="91425" rIns="91425" bIns="91425" anchor="t" anchorCtr="0">
            <a:normAutofit/>
          </a:bodyPr>
          <a:lstStyle/>
          <a:p>
            <a:pPr marL="0" lvl="0" indent="0" algn="r" rtl="0">
              <a:spcBef>
                <a:spcPts val="0"/>
              </a:spcBef>
              <a:spcAft>
                <a:spcPts val="0"/>
              </a:spcAft>
              <a:buNone/>
            </a:pPr>
            <a:fld id="{00000000-1234-1234-1234-123412341234}" type="slidenum">
              <a:rPr lang="es"/>
              <a:t>12</a:t>
            </a:fld>
            <a:endParaRPr/>
          </a:p>
        </p:txBody>
      </p:sp>
      <p:sp>
        <p:nvSpPr>
          <p:cNvPr id="160" name="Google Shape;160;p26"/>
          <p:cNvSpPr txBox="1">
            <a:spLocks noGrp="1"/>
          </p:cNvSpPr>
          <p:nvPr>
            <p:ph type="subTitle" idx="1"/>
          </p:nvPr>
        </p:nvSpPr>
        <p:spPr>
          <a:xfrm>
            <a:off x="422900" y="891625"/>
            <a:ext cx="3702300" cy="3744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sp>
        <p:nvSpPr>
          <p:cNvPr id="161" name="Google Shape;161;p26"/>
          <p:cNvSpPr txBox="1">
            <a:spLocks noGrp="1"/>
          </p:cNvSpPr>
          <p:nvPr>
            <p:ph type="subTitle" idx="2"/>
          </p:nvPr>
        </p:nvSpPr>
        <p:spPr>
          <a:xfrm>
            <a:off x="5325200" y="864825"/>
            <a:ext cx="3596400" cy="3744000"/>
          </a:xfrm>
          <a:prstGeom prst="rect">
            <a:avLst/>
          </a:prstGeom>
        </p:spPr>
        <p:txBody>
          <a:bodyPr spcFirstLastPara="1" wrap="square" lIns="91425" tIns="91425" rIns="91425" bIns="91425" anchor="t" anchorCtr="0">
            <a:normAutofit fontScale="85000" lnSpcReduction="20000"/>
          </a:bodyPr>
          <a:lstStyle/>
          <a:p>
            <a:pPr marL="0" lvl="0" indent="0" algn="l" rtl="0">
              <a:spcBef>
                <a:spcPts val="0"/>
              </a:spcBef>
              <a:spcAft>
                <a:spcPts val="0"/>
              </a:spcAft>
              <a:buNone/>
            </a:pPr>
            <a:r>
              <a:rPr lang="es"/>
              <a:t>PyXScat allows to change the default rotation of the detector/sample through ‘sample_orientation’ parameter of the pygix module.</a:t>
            </a:r>
            <a:endParaRPr/>
          </a:p>
          <a:p>
            <a:pPr marL="0" lvl="0" indent="0" algn="l" rtl="0">
              <a:spcBef>
                <a:spcPts val="1200"/>
              </a:spcBef>
              <a:spcAft>
                <a:spcPts val="0"/>
              </a:spcAft>
              <a:buNone/>
            </a:pPr>
            <a:r>
              <a:rPr lang="es"/>
              <a:t>PyXScat modifies this parameters through two buttons: parallel/antiparallel qz and qr axis. There are only four sample_orientations. It is recommended to click on GENERATE 2D MAP to visualize the possibilities.</a:t>
            </a:r>
            <a:endParaRPr/>
          </a:p>
          <a:p>
            <a:pPr marL="0" lvl="0" indent="0" algn="l" rtl="0">
              <a:spcBef>
                <a:spcPts val="1200"/>
              </a:spcBef>
              <a:spcAft>
                <a:spcPts val="1200"/>
              </a:spcAft>
              <a:buNone/>
            </a:pPr>
            <a:r>
              <a:rPr lang="es"/>
              <a:t>IMPORTANT: the sample orientation determines the 1D integration since it is using pygix module.</a:t>
            </a:r>
            <a:endParaRPr/>
          </a:p>
        </p:txBody>
      </p:sp>
      <p:pic>
        <p:nvPicPr>
          <p:cNvPr id="2" name="Vídeo sin título ‐ Hecho con Clipchamp (5)">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31787" y="1096374"/>
            <a:ext cx="5193413" cy="2921295"/>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27"/>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a:t>7) Adjust image style</a:t>
            </a:r>
            <a:endParaRPr/>
          </a:p>
        </p:txBody>
      </p:sp>
      <p:sp>
        <p:nvSpPr>
          <p:cNvPr id="168" name="Google Shape;168;p27"/>
          <p:cNvSpPr txBox="1">
            <a:spLocks noGrp="1"/>
          </p:cNvSpPr>
          <p:nvPr>
            <p:ph type="sldNum" idx="12"/>
          </p:nvPr>
        </p:nvSpPr>
        <p:spPr>
          <a:xfrm>
            <a:off x="8530559" y="87776"/>
            <a:ext cx="548700" cy="393600"/>
          </a:xfrm>
          <a:prstGeom prst="rect">
            <a:avLst/>
          </a:prstGeom>
        </p:spPr>
        <p:txBody>
          <a:bodyPr spcFirstLastPara="1" wrap="square" lIns="91425" tIns="91425" rIns="91425" bIns="91425" anchor="t" anchorCtr="0">
            <a:normAutofit/>
          </a:bodyPr>
          <a:lstStyle/>
          <a:p>
            <a:pPr marL="0" lvl="0" indent="0" algn="r" rtl="0">
              <a:spcBef>
                <a:spcPts val="0"/>
              </a:spcBef>
              <a:spcAft>
                <a:spcPts val="0"/>
              </a:spcAft>
              <a:buNone/>
            </a:pPr>
            <a:fld id="{00000000-1234-1234-1234-123412341234}" type="slidenum">
              <a:rPr lang="es"/>
              <a:t>13</a:t>
            </a:fld>
            <a:endParaRPr/>
          </a:p>
        </p:txBody>
      </p:sp>
      <p:sp>
        <p:nvSpPr>
          <p:cNvPr id="169" name="Google Shape;169;p27"/>
          <p:cNvSpPr txBox="1">
            <a:spLocks noGrp="1"/>
          </p:cNvSpPr>
          <p:nvPr>
            <p:ph type="subTitle" idx="1"/>
          </p:nvPr>
        </p:nvSpPr>
        <p:spPr>
          <a:xfrm>
            <a:off x="422900" y="891625"/>
            <a:ext cx="3702300" cy="3744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sp>
        <p:nvSpPr>
          <p:cNvPr id="170" name="Google Shape;170;p27"/>
          <p:cNvSpPr txBox="1">
            <a:spLocks noGrp="1"/>
          </p:cNvSpPr>
          <p:nvPr>
            <p:ph type="subTitle" idx="2"/>
          </p:nvPr>
        </p:nvSpPr>
        <p:spPr>
          <a:xfrm>
            <a:off x="5986129" y="864825"/>
            <a:ext cx="2935395" cy="3744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s" dirty="0"/>
              <a:t>PyXScat allows to modify the style of the generated reciprocal maps: units (nm-1, A-1, deg, rad), limits of the maps, ticks and titles associated with file metadata.</a:t>
            </a:r>
            <a:endParaRPr dirty="0"/>
          </a:p>
        </p:txBody>
      </p:sp>
      <p:pic>
        <p:nvPicPr>
          <p:cNvPr id="2" name="Vídeo sin título ‐ Hecho con Clipchamp (8)">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11700" y="1035189"/>
            <a:ext cx="5285839" cy="2973285"/>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28"/>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a:t>8) Open pyFAI calibration GUI</a:t>
            </a:r>
            <a:endParaRPr/>
          </a:p>
        </p:txBody>
      </p:sp>
      <p:sp>
        <p:nvSpPr>
          <p:cNvPr id="177" name="Google Shape;177;p28"/>
          <p:cNvSpPr txBox="1">
            <a:spLocks noGrp="1"/>
          </p:cNvSpPr>
          <p:nvPr>
            <p:ph type="sldNum" idx="12"/>
          </p:nvPr>
        </p:nvSpPr>
        <p:spPr>
          <a:xfrm>
            <a:off x="8530559" y="87776"/>
            <a:ext cx="548700" cy="393600"/>
          </a:xfrm>
          <a:prstGeom prst="rect">
            <a:avLst/>
          </a:prstGeom>
        </p:spPr>
        <p:txBody>
          <a:bodyPr spcFirstLastPara="1" wrap="square" lIns="91425" tIns="91425" rIns="91425" bIns="91425" anchor="t" anchorCtr="0">
            <a:normAutofit/>
          </a:bodyPr>
          <a:lstStyle/>
          <a:p>
            <a:pPr marL="0" lvl="0" indent="0" algn="r" rtl="0">
              <a:spcBef>
                <a:spcPts val="0"/>
              </a:spcBef>
              <a:spcAft>
                <a:spcPts val="0"/>
              </a:spcAft>
              <a:buNone/>
            </a:pPr>
            <a:fld id="{00000000-1234-1234-1234-123412341234}" type="slidenum">
              <a:rPr lang="es"/>
              <a:t>14</a:t>
            </a:fld>
            <a:endParaRPr/>
          </a:p>
        </p:txBody>
      </p:sp>
      <p:sp>
        <p:nvSpPr>
          <p:cNvPr id="178" name="Google Shape;178;p28"/>
          <p:cNvSpPr txBox="1">
            <a:spLocks noGrp="1"/>
          </p:cNvSpPr>
          <p:nvPr>
            <p:ph type="subTitle" idx="1"/>
          </p:nvPr>
        </p:nvSpPr>
        <p:spPr>
          <a:xfrm>
            <a:off x="422900" y="891625"/>
            <a:ext cx="3702300" cy="3744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sp>
        <p:nvSpPr>
          <p:cNvPr id="179" name="Google Shape;179;p28"/>
          <p:cNvSpPr txBox="1">
            <a:spLocks noGrp="1"/>
          </p:cNvSpPr>
          <p:nvPr>
            <p:ph type="subTitle" idx="2"/>
          </p:nvPr>
        </p:nvSpPr>
        <p:spPr>
          <a:xfrm>
            <a:off x="5746875" y="864825"/>
            <a:ext cx="3174600" cy="3744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s"/>
              <a:t>PyXScat is connected with the pyFAI calibration GUI just by clicking on the pyFAI button. GUI from pyFAI is recommended to generate .poni files from some calibration data (LaB6, AgBh, Cr2O3…).</a:t>
            </a:r>
            <a:endParaRPr/>
          </a:p>
        </p:txBody>
      </p:sp>
      <p:pic>
        <p:nvPicPr>
          <p:cNvPr id="2" name="Vídeo sin título ‐ Hecho con Clipchamp (6)">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69888" y="1026041"/>
            <a:ext cx="5472224" cy="3078126"/>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29"/>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a:t>9) Add setup and integration dictionaries </a:t>
            </a:r>
            <a:endParaRPr/>
          </a:p>
        </p:txBody>
      </p:sp>
      <p:sp>
        <p:nvSpPr>
          <p:cNvPr id="186" name="Google Shape;186;p29"/>
          <p:cNvSpPr txBox="1">
            <a:spLocks noGrp="1"/>
          </p:cNvSpPr>
          <p:nvPr>
            <p:ph type="sldNum" idx="12"/>
          </p:nvPr>
        </p:nvSpPr>
        <p:spPr>
          <a:xfrm>
            <a:off x="8530559" y="87776"/>
            <a:ext cx="548700" cy="393600"/>
          </a:xfrm>
          <a:prstGeom prst="rect">
            <a:avLst/>
          </a:prstGeom>
        </p:spPr>
        <p:txBody>
          <a:bodyPr spcFirstLastPara="1" wrap="square" lIns="91425" tIns="91425" rIns="91425" bIns="91425" anchor="t" anchorCtr="0">
            <a:normAutofit/>
          </a:bodyPr>
          <a:lstStyle/>
          <a:p>
            <a:pPr marL="0" lvl="0" indent="0" algn="r" rtl="0">
              <a:spcBef>
                <a:spcPts val="0"/>
              </a:spcBef>
              <a:spcAft>
                <a:spcPts val="0"/>
              </a:spcAft>
              <a:buNone/>
            </a:pPr>
            <a:fld id="{00000000-1234-1234-1234-123412341234}" type="slidenum">
              <a:rPr lang="es"/>
              <a:t>15</a:t>
            </a:fld>
            <a:endParaRPr/>
          </a:p>
        </p:txBody>
      </p:sp>
      <p:sp>
        <p:nvSpPr>
          <p:cNvPr id="187" name="Google Shape;187;p29"/>
          <p:cNvSpPr txBox="1">
            <a:spLocks noGrp="1"/>
          </p:cNvSpPr>
          <p:nvPr>
            <p:ph type="subTitle" idx="1"/>
          </p:nvPr>
        </p:nvSpPr>
        <p:spPr>
          <a:xfrm>
            <a:off x="422900" y="891625"/>
            <a:ext cx="3702300" cy="3744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sp>
        <p:nvSpPr>
          <p:cNvPr id="188" name="Google Shape;188;p29"/>
          <p:cNvSpPr txBox="1">
            <a:spLocks noGrp="1"/>
          </p:cNvSpPr>
          <p:nvPr>
            <p:ph type="subTitle" idx="2"/>
          </p:nvPr>
        </p:nvSpPr>
        <p:spPr>
          <a:xfrm>
            <a:off x="6145619" y="864825"/>
            <a:ext cx="2775756" cy="3744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s" dirty="0"/>
              <a:t>PyXScat contains interactive forms to generate new setup dictionaries and new integration templates to slice the 2D patterns in ‘cakes’ and ‘boxes’.</a:t>
            </a:r>
            <a:endParaRPr dirty="0"/>
          </a:p>
        </p:txBody>
      </p:sp>
      <p:pic>
        <p:nvPicPr>
          <p:cNvPr id="2" name="Vídeo sin título ‐ Hecho con Clipchamp (7)">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70121" y="891625"/>
            <a:ext cx="5805377" cy="3265525"/>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6"/>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a:t>Description of PyXScat</a:t>
            </a:r>
            <a:endParaRPr/>
          </a:p>
        </p:txBody>
      </p:sp>
      <p:sp>
        <p:nvSpPr>
          <p:cNvPr id="76" name="Google Shape;76;p16"/>
          <p:cNvSpPr txBox="1">
            <a:spLocks noGrp="1"/>
          </p:cNvSpPr>
          <p:nvPr>
            <p:ph type="sldNum" idx="12"/>
          </p:nvPr>
        </p:nvSpPr>
        <p:spPr>
          <a:xfrm>
            <a:off x="8530559" y="87776"/>
            <a:ext cx="548700" cy="393600"/>
          </a:xfrm>
          <a:prstGeom prst="rect">
            <a:avLst/>
          </a:prstGeom>
        </p:spPr>
        <p:txBody>
          <a:bodyPr spcFirstLastPara="1" wrap="square" lIns="91425" tIns="91425" rIns="91425" bIns="91425" anchor="t" anchorCtr="0">
            <a:normAutofit/>
          </a:bodyPr>
          <a:lstStyle/>
          <a:p>
            <a:pPr marL="0" lvl="0" indent="0" algn="r" rtl="0">
              <a:spcBef>
                <a:spcPts val="0"/>
              </a:spcBef>
              <a:spcAft>
                <a:spcPts val="0"/>
              </a:spcAft>
              <a:buNone/>
            </a:pPr>
            <a:fld id="{00000000-1234-1234-1234-123412341234}" type="slidenum">
              <a:rPr lang="es"/>
              <a:t>2</a:t>
            </a:fld>
            <a:endParaRPr/>
          </a:p>
        </p:txBody>
      </p:sp>
      <p:sp>
        <p:nvSpPr>
          <p:cNvPr id="77" name="Google Shape;77;p16"/>
          <p:cNvSpPr txBox="1">
            <a:spLocks noGrp="1"/>
          </p:cNvSpPr>
          <p:nvPr>
            <p:ph type="subTitle" idx="1"/>
          </p:nvPr>
        </p:nvSpPr>
        <p:spPr>
          <a:xfrm>
            <a:off x="422900" y="891625"/>
            <a:ext cx="8466300" cy="3744000"/>
          </a:xfrm>
          <a:prstGeom prst="rect">
            <a:avLst/>
          </a:prstGeom>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935"/>
              <a:buNone/>
            </a:pPr>
            <a:r>
              <a:rPr lang="es" sz="1175"/>
              <a:t>The development of PyXScat was guided by three motivations:</a:t>
            </a:r>
            <a:endParaRPr sz="1175"/>
          </a:p>
          <a:p>
            <a:pPr marL="457200" lvl="0" indent="0" algn="l" rtl="0">
              <a:lnSpc>
                <a:spcPct val="100000"/>
              </a:lnSpc>
              <a:spcBef>
                <a:spcPts val="1200"/>
              </a:spcBef>
              <a:spcAft>
                <a:spcPts val="0"/>
              </a:spcAft>
              <a:buNone/>
            </a:pPr>
            <a:r>
              <a:rPr lang="es" sz="1175"/>
              <a:t>Give the non-experienced user an interactive tool to visualize 2D scattering maps with a minimum learning curve.</a:t>
            </a:r>
            <a:endParaRPr sz="1175"/>
          </a:p>
          <a:p>
            <a:pPr marL="0" lvl="0" indent="0" algn="l" rtl="0">
              <a:lnSpc>
                <a:spcPct val="100000"/>
              </a:lnSpc>
              <a:spcBef>
                <a:spcPts val="1200"/>
              </a:spcBef>
              <a:spcAft>
                <a:spcPts val="1200"/>
              </a:spcAft>
              <a:buNone/>
            </a:pPr>
            <a:endParaRPr sz="1260"/>
          </a:p>
        </p:txBody>
      </p:sp>
      <p:pic>
        <p:nvPicPr>
          <p:cNvPr id="78" name="Google Shape;78;p16"/>
          <p:cNvPicPr preferRelativeResize="0"/>
          <p:nvPr/>
        </p:nvPicPr>
        <p:blipFill>
          <a:blip r:embed="rId3">
            <a:alphaModFix/>
          </a:blip>
          <a:stretch>
            <a:fillRect/>
          </a:stretch>
        </p:blipFill>
        <p:spPr>
          <a:xfrm>
            <a:off x="2086076" y="1557950"/>
            <a:ext cx="4826626" cy="2894975"/>
          </a:xfrm>
          <a:prstGeom prst="rect">
            <a:avLst/>
          </a:prstGeom>
          <a:noFill/>
          <a:ln>
            <a:noFill/>
          </a:ln>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17"/>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a:t>Description of PyXScat</a:t>
            </a:r>
            <a:endParaRPr/>
          </a:p>
        </p:txBody>
      </p:sp>
      <p:sp>
        <p:nvSpPr>
          <p:cNvPr id="84" name="Google Shape;84;p17"/>
          <p:cNvSpPr txBox="1">
            <a:spLocks noGrp="1"/>
          </p:cNvSpPr>
          <p:nvPr>
            <p:ph type="sldNum" idx="12"/>
          </p:nvPr>
        </p:nvSpPr>
        <p:spPr>
          <a:xfrm>
            <a:off x="8530559" y="87776"/>
            <a:ext cx="548700" cy="393600"/>
          </a:xfrm>
          <a:prstGeom prst="rect">
            <a:avLst/>
          </a:prstGeom>
        </p:spPr>
        <p:txBody>
          <a:bodyPr spcFirstLastPara="1" wrap="square" lIns="91425" tIns="91425" rIns="91425" bIns="91425" anchor="t" anchorCtr="0">
            <a:normAutofit/>
          </a:bodyPr>
          <a:lstStyle/>
          <a:p>
            <a:pPr marL="0" lvl="0" indent="0" algn="r" rtl="0">
              <a:spcBef>
                <a:spcPts val="0"/>
              </a:spcBef>
              <a:spcAft>
                <a:spcPts val="0"/>
              </a:spcAft>
              <a:buNone/>
            </a:pPr>
            <a:fld id="{00000000-1234-1234-1234-123412341234}" type="slidenum">
              <a:rPr lang="es"/>
              <a:t>3</a:t>
            </a:fld>
            <a:endParaRPr/>
          </a:p>
        </p:txBody>
      </p:sp>
      <p:sp>
        <p:nvSpPr>
          <p:cNvPr id="85" name="Google Shape;85;p17"/>
          <p:cNvSpPr txBox="1">
            <a:spLocks noGrp="1"/>
          </p:cNvSpPr>
          <p:nvPr>
            <p:ph type="subTitle" idx="1"/>
          </p:nvPr>
        </p:nvSpPr>
        <p:spPr>
          <a:xfrm>
            <a:off x="422900" y="891625"/>
            <a:ext cx="8466300" cy="3744000"/>
          </a:xfrm>
          <a:prstGeom prst="rect">
            <a:avLst/>
          </a:prstGeom>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935"/>
              <a:buNone/>
            </a:pPr>
            <a:r>
              <a:rPr lang="es" sz="1175"/>
              <a:t>The development of PyXScat was guided by three motivations:</a:t>
            </a:r>
            <a:endParaRPr sz="1175"/>
          </a:p>
          <a:p>
            <a:pPr marL="457200" lvl="0" indent="0" algn="l" rtl="0">
              <a:lnSpc>
                <a:spcPct val="100000"/>
              </a:lnSpc>
              <a:spcBef>
                <a:spcPts val="1200"/>
              </a:spcBef>
              <a:spcAft>
                <a:spcPts val="0"/>
              </a:spcAft>
              <a:buNone/>
            </a:pPr>
            <a:r>
              <a:rPr lang="es" sz="1175"/>
              <a:t>Develop a combined abstraction between FabIO, pyFAI and pygix to incorporate the geometric corrections required for grazing incidence experiments.</a:t>
            </a:r>
            <a:endParaRPr sz="1175"/>
          </a:p>
          <a:p>
            <a:pPr marL="0" lvl="0" indent="0" algn="l" rtl="0">
              <a:lnSpc>
                <a:spcPct val="100000"/>
              </a:lnSpc>
              <a:spcBef>
                <a:spcPts val="1200"/>
              </a:spcBef>
              <a:spcAft>
                <a:spcPts val="0"/>
              </a:spcAft>
              <a:buNone/>
            </a:pPr>
            <a:endParaRPr sz="1175"/>
          </a:p>
          <a:p>
            <a:pPr marL="0" lvl="0" indent="0" algn="l" rtl="0">
              <a:lnSpc>
                <a:spcPct val="100000"/>
              </a:lnSpc>
              <a:spcBef>
                <a:spcPts val="1200"/>
              </a:spcBef>
              <a:spcAft>
                <a:spcPts val="1200"/>
              </a:spcAft>
              <a:buNone/>
            </a:pPr>
            <a:endParaRPr sz="1260"/>
          </a:p>
        </p:txBody>
      </p:sp>
      <p:pic>
        <p:nvPicPr>
          <p:cNvPr id="86" name="Google Shape;86;p17"/>
          <p:cNvPicPr preferRelativeResize="0"/>
          <p:nvPr/>
        </p:nvPicPr>
        <p:blipFill>
          <a:blip r:embed="rId3">
            <a:alphaModFix/>
          </a:blip>
          <a:stretch>
            <a:fillRect/>
          </a:stretch>
        </p:blipFill>
        <p:spPr>
          <a:xfrm>
            <a:off x="2630475" y="1655847"/>
            <a:ext cx="4226650" cy="2725675"/>
          </a:xfrm>
          <a:prstGeom prst="rect">
            <a:avLst/>
          </a:prstGeom>
          <a:noFill/>
          <a:ln>
            <a:noFill/>
          </a:ln>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8"/>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a:t>Description of PyXScat</a:t>
            </a:r>
            <a:endParaRPr/>
          </a:p>
        </p:txBody>
      </p:sp>
      <p:sp>
        <p:nvSpPr>
          <p:cNvPr id="92" name="Google Shape;92;p18"/>
          <p:cNvSpPr txBox="1">
            <a:spLocks noGrp="1"/>
          </p:cNvSpPr>
          <p:nvPr>
            <p:ph type="sldNum" idx="12"/>
          </p:nvPr>
        </p:nvSpPr>
        <p:spPr>
          <a:xfrm>
            <a:off x="8530559" y="87776"/>
            <a:ext cx="548700" cy="393600"/>
          </a:xfrm>
          <a:prstGeom prst="rect">
            <a:avLst/>
          </a:prstGeom>
        </p:spPr>
        <p:txBody>
          <a:bodyPr spcFirstLastPara="1" wrap="square" lIns="91425" tIns="91425" rIns="91425" bIns="91425" anchor="t" anchorCtr="0">
            <a:normAutofit/>
          </a:bodyPr>
          <a:lstStyle/>
          <a:p>
            <a:pPr marL="0" lvl="0" indent="0" algn="r" rtl="0">
              <a:spcBef>
                <a:spcPts val="0"/>
              </a:spcBef>
              <a:spcAft>
                <a:spcPts val="0"/>
              </a:spcAft>
              <a:buNone/>
            </a:pPr>
            <a:fld id="{00000000-1234-1234-1234-123412341234}" type="slidenum">
              <a:rPr lang="es"/>
              <a:t>4</a:t>
            </a:fld>
            <a:endParaRPr/>
          </a:p>
        </p:txBody>
      </p:sp>
      <p:sp>
        <p:nvSpPr>
          <p:cNvPr id="93" name="Google Shape;93;p18"/>
          <p:cNvSpPr txBox="1">
            <a:spLocks noGrp="1"/>
          </p:cNvSpPr>
          <p:nvPr>
            <p:ph type="subTitle" idx="1"/>
          </p:nvPr>
        </p:nvSpPr>
        <p:spPr>
          <a:xfrm>
            <a:off x="422900" y="891625"/>
            <a:ext cx="8466300" cy="3744000"/>
          </a:xfrm>
          <a:prstGeom prst="rect">
            <a:avLst/>
          </a:prstGeom>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935"/>
              <a:buNone/>
            </a:pPr>
            <a:r>
              <a:rPr lang="es" sz="1175"/>
              <a:t>The development of PyXScat was guided by three motivations:</a:t>
            </a:r>
            <a:endParaRPr sz="1175"/>
          </a:p>
          <a:p>
            <a:pPr marL="457200" lvl="0" indent="0" algn="l" rtl="0">
              <a:lnSpc>
                <a:spcPct val="100000"/>
              </a:lnSpc>
              <a:spcBef>
                <a:spcPts val="1200"/>
              </a:spcBef>
              <a:spcAft>
                <a:spcPts val="0"/>
              </a:spcAft>
              <a:buNone/>
            </a:pPr>
            <a:r>
              <a:rPr lang="es" sz="1175"/>
              <a:t>Allow a quick, tunable tool to subtract the background from 2D maps and assess the quality of data during the experiment itself.</a:t>
            </a:r>
            <a:endParaRPr sz="1175"/>
          </a:p>
          <a:p>
            <a:pPr marL="0" lvl="0" indent="0" algn="l" rtl="0">
              <a:lnSpc>
                <a:spcPct val="100000"/>
              </a:lnSpc>
              <a:spcBef>
                <a:spcPts val="1200"/>
              </a:spcBef>
              <a:spcAft>
                <a:spcPts val="0"/>
              </a:spcAft>
              <a:buNone/>
            </a:pPr>
            <a:endParaRPr sz="1175"/>
          </a:p>
          <a:p>
            <a:pPr marL="0" lvl="0" indent="0" algn="l" rtl="0">
              <a:lnSpc>
                <a:spcPct val="100000"/>
              </a:lnSpc>
              <a:spcBef>
                <a:spcPts val="1200"/>
              </a:spcBef>
              <a:spcAft>
                <a:spcPts val="1200"/>
              </a:spcAft>
              <a:buNone/>
            </a:pPr>
            <a:endParaRPr sz="1260"/>
          </a:p>
        </p:txBody>
      </p:sp>
      <p:pic>
        <p:nvPicPr>
          <p:cNvPr id="94" name="Google Shape;94;p18"/>
          <p:cNvPicPr preferRelativeResize="0"/>
          <p:nvPr/>
        </p:nvPicPr>
        <p:blipFill rotWithShape="1">
          <a:blip r:embed="rId3">
            <a:alphaModFix/>
          </a:blip>
          <a:srcRect t="13277"/>
          <a:stretch/>
        </p:blipFill>
        <p:spPr>
          <a:xfrm>
            <a:off x="737688" y="1968725"/>
            <a:ext cx="7836726" cy="2352075"/>
          </a:xfrm>
          <a:prstGeom prst="rect">
            <a:avLst/>
          </a:prstGeom>
          <a:noFill/>
          <a:ln>
            <a:noFill/>
          </a:ln>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9"/>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a:t>Description of PyXScat</a:t>
            </a:r>
            <a:endParaRPr/>
          </a:p>
        </p:txBody>
      </p:sp>
      <p:sp>
        <p:nvSpPr>
          <p:cNvPr id="100" name="Google Shape;100;p19"/>
          <p:cNvSpPr txBox="1">
            <a:spLocks noGrp="1"/>
          </p:cNvSpPr>
          <p:nvPr>
            <p:ph type="sldNum" idx="12"/>
          </p:nvPr>
        </p:nvSpPr>
        <p:spPr>
          <a:xfrm>
            <a:off x="8530559" y="87776"/>
            <a:ext cx="548700" cy="393600"/>
          </a:xfrm>
          <a:prstGeom prst="rect">
            <a:avLst/>
          </a:prstGeom>
        </p:spPr>
        <p:txBody>
          <a:bodyPr spcFirstLastPara="1" wrap="square" lIns="91425" tIns="91425" rIns="91425" bIns="91425" anchor="t" anchorCtr="0">
            <a:normAutofit/>
          </a:bodyPr>
          <a:lstStyle/>
          <a:p>
            <a:pPr marL="0" lvl="0" indent="0" algn="r" rtl="0">
              <a:spcBef>
                <a:spcPts val="0"/>
              </a:spcBef>
              <a:spcAft>
                <a:spcPts val="0"/>
              </a:spcAft>
              <a:buNone/>
            </a:pPr>
            <a:fld id="{00000000-1234-1234-1234-123412341234}" type="slidenum">
              <a:rPr lang="es"/>
              <a:t>5</a:t>
            </a:fld>
            <a:endParaRPr/>
          </a:p>
        </p:txBody>
      </p:sp>
      <p:sp>
        <p:nvSpPr>
          <p:cNvPr id="101" name="Google Shape;101;p19"/>
          <p:cNvSpPr txBox="1">
            <a:spLocks noGrp="1"/>
          </p:cNvSpPr>
          <p:nvPr>
            <p:ph type="subTitle" idx="1"/>
          </p:nvPr>
        </p:nvSpPr>
        <p:spPr>
          <a:xfrm>
            <a:off x="422900" y="891625"/>
            <a:ext cx="8466300" cy="3744000"/>
          </a:xfrm>
          <a:prstGeom prst="rect">
            <a:avLst/>
          </a:prstGeom>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935"/>
              <a:buNone/>
            </a:pPr>
            <a:r>
              <a:rPr lang="es" sz="1175"/>
              <a:t>The development of PyXScat was guided by three motivations:</a:t>
            </a:r>
            <a:endParaRPr sz="1175"/>
          </a:p>
          <a:p>
            <a:pPr marL="457200" lvl="0" indent="-303212" algn="l" rtl="0">
              <a:lnSpc>
                <a:spcPct val="100000"/>
              </a:lnSpc>
              <a:spcBef>
                <a:spcPts val="1200"/>
              </a:spcBef>
              <a:spcAft>
                <a:spcPts val="0"/>
              </a:spcAft>
              <a:buSzPts val="1175"/>
              <a:buAutoNum type="arabicParenR"/>
            </a:pPr>
            <a:r>
              <a:rPr lang="es" sz="1175"/>
              <a:t>Give the non-experienced user an interactive tool to visualize 2D scattering maps with a minimum learning curve.</a:t>
            </a:r>
            <a:endParaRPr sz="1175"/>
          </a:p>
          <a:p>
            <a:pPr marL="457200" lvl="0" indent="0" algn="l" rtl="0">
              <a:lnSpc>
                <a:spcPct val="100000"/>
              </a:lnSpc>
              <a:spcBef>
                <a:spcPts val="1200"/>
              </a:spcBef>
              <a:spcAft>
                <a:spcPts val="0"/>
              </a:spcAft>
              <a:buSzPts val="935"/>
              <a:buNone/>
            </a:pPr>
            <a:endParaRPr sz="1175"/>
          </a:p>
          <a:p>
            <a:pPr marL="457200" lvl="0" indent="-303212" algn="l" rtl="0">
              <a:lnSpc>
                <a:spcPct val="100000"/>
              </a:lnSpc>
              <a:spcBef>
                <a:spcPts val="1200"/>
              </a:spcBef>
              <a:spcAft>
                <a:spcPts val="0"/>
              </a:spcAft>
              <a:buSzPts val="1175"/>
              <a:buAutoNum type="arabicParenR"/>
            </a:pPr>
            <a:r>
              <a:rPr lang="es" sz="1175"/>
              <a:t>Develop a combined abstraction between FabIO, pyFAI and pygix to incorporate the geometric corrections required for grazing incidence experiments.</a:t>
            </a:r>
            <a:endParaRPr sz="1175"/>
          </a:p>
          <a:p>
            <a:pPr marL="457200" lvl="0" indent="0" algn="l" rtl="0">
              <a:lnSpc>
                <a:spcPct val="100000"/>
              </a:lnSpc>
              <a:spcBef>
                <a:spcPts val="1200"/>
              </a:spcBef>
              <a:spcAft>
                <a:spcPts val="0"/>
              </a:spcAft>
              <a:buSzPts val="935"/>
              <a:buNone/>
            </a:pPr>
            <a:endParaRPr sz="1175"/>
          </a:p>
          <a:p>
            <a:pPr marL="457200" lvl="0" indent="-303212" algn="l" rtl="0">
              <a:lnSpc>
                <a:spcPct val="100000"/>
              </a:lnSpc>
              <a:spcBef>
                <a:spcPts val="1200"/>
              </a:spcBef>
              <a:spcAft>
                <a:spcPts val="0"/>
              </a:spcAft>
              <a:buSzPts val="1175"/>
              <a:buAutoNum type="arabicParenR"/>
            </a:pPr>
            <a:r>
              <a:rPr lang="es" sz="1175"/>
              <a:t>Allow a quick, tunable tool to subtract the background from 2D maps and assess the quality of data during the experiment itself.</a:t>
            </a:r>
            <a:endParaRPr sz="1175"/>
          </a:p>
          <a:p>
            <a:pPr marL="457200" lvl="0" indent="0" algn="l" rtl="0">
              <a:lnSpc>
                <a:spcPct val="100000"/>
              </a:lnSpc>
              <a:spcBef>
                <a:spcPts val="1200"/>
              </a:spcBef>
              <a:spcAft>
                <a:spcPts val="0"/>
              </a:spcAft>
              <a:buSzPts val="935"/>
              <a:buNone/>
            </a:pPr>
            <a:endParaRPr sz="1175"/>
          </a:p>
          <a:p>
            <a:pPr marL="457200" lvl="0" indent="0" algn="ctr" rtl="0">
              <a:lnSpc>
                <a:spcPct val="100000"/>
              </a:lnSpc>
              <a:spcBef>
                <a:spcPts val="1200"/>
              </a:spcBef>
              <a:spcAft>
                <a:spcPts val="1200"/>
              </a:spcAft>
              <a:buSzPts val="935"/>
              <a:buNone/>
            </a:pPr>
            <a:r>
              <a:rPr lang="es" sz="1375"/>
              <a:t>IN SUMMARY: Develop a straightforward (and limited) tool as a bridge between the first visualization and assessment of the collected data and the deep analysis of these data, which is meant to be done using other softwares.</a:t>
            </a:r>
            <a:endParaRPr sz="146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20"/>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a:t>Functionalities of PyXScat</a:t>
            </a:r>
            <a:endParaRPr/>
          </a:p>
        </p:txBody>
      </p:sp>
      <p:sp>
        <p:nvSpPr>
          <p:cNvPr id="107" name="Google Shape;107;p20"/>
          <p:cNvSpPr txBox="1">
            <a:spLocks noGrp="1"/>
          </p:cNvSpPr>
          <p:nvPr>
            <p:ph type="sldNum" idx="12"/>
          </p:nvPr>
        </p:nvSpPr>
        <p:spPr>
          <a:xfrm>
            <a:off x="8530559" y="87776"/>
            <a:ext cx="548700" cy="393600"/>
          </a:xfrm>
          <a:prstGeom prst="rect">
            <a:avLst/>
          </a:prstGeom>
        </p:spPr>
        <p:txBody>
          <a:bodyPr spcFirstLastPara="1" wrap="square" lIns="91425" tIns="91425" rIns="91425" bIns="91425" anchor="t" anchorCtr="0">
            <a:normAutofit/>
          </a:bodyPr>
          <a:lstStyle/>
          <a:p>
            <a:pPr marL="0" lvl="0" indent="0" algn="r" rtl="0">
              <a:spcBef>
                <a:spcPts val="0"/>
              </a:spcBef>
              <a:spcAft>
                <a:spcPts val="0"/>
              </a:spcAft>
              <a:buNone/>
            </a:pPr>
            <a:fld id="{00000000-1234-1234-1234-123412341234}" type="slidenum">
              <a:rPr lang="es"/>
              <a:t>6</a:t>
            </a:fld>
            <a:endParaRPr/>
          </a:p>
        </p:txBody>
      </p:sp>
      <p:sp>
        <p:nvSpPr>
          <p:cNvPr id="108" name="Google Shape;108;p20"/>
          <p:cNvSpPr txBox="1">
            <a:spLocks noGrp="1"/>
          </p:cNvSpPr>
          <p:nvPr>
            <p:ph type="subTitle" idx="1"/>
          </p:nvPr>
        </p:nvSpPr>
        <p:spPr>
          <a:xfrm>
            <a:off x="422900" y="891625"/>
            <a:ext cx="8466300" cy="3744000"/>
          </a:xfrm>
          <a:prstGeom prst="rect">
            <a:avLst/>
          </a:prstGeom>
        </p:spPr>
        <p:txBody>
          <a:bodyPr spcFirstLastPara="1" wrap="square" lIns="91425" tIns="91425" rIns="91425" bIns="91425" anchor="t" anchorCtr="0">
            <a:normAutofit/>
          </a:bodyPr>
          <a:lstStyle/>
          <a:p>
            <a:pPr marL="0" lvl="0" indent="0" algn="l" rtl="0">
              <a:lnSpc>
                <a:spcPct val="90000"/>
              </a:lnSpc>
              <a:spcBef>
                <a:spcPts val="0"/>
              </a:spcBef>
              <a:spcAft>
                <a:spcPts val="0"/>
              </a:spcAft>
              <a:buSzPts val="935"/>
              <a:buNone/>
            </a:pPr>
            <a:r>
              <a:rPr lang="es" sz="1275"/>
              <a:t>These are the current functionalities of PyXScat graphical user interface:</a:t>
            </a:r>
            <a:endParaRPr sz="1275"/>
          </a:p>
          <a:p>
            <a:pPr marL="457200" lvl="0" indent="-309562" algn="l" rtl="0">
              <a:lnSpc>
                <a:spcPct val="90000"/>
              </a:lnSpc>
              <a:spcBef>
                <a:spcPts val="1200"/>
              </a:spcBef>
              <a:spcAft>
                <a:spcPts val="0"/>
              </a:spcAft>
              <a:buSzPts val="1275"/>
              <a:buChar char="-"/>
            </a:pPr>
            <a:r>
              <a:rPr lang="es" sz="1275"/>
              <a:t>Browsing of the data files (e.g. .edf) located within a root directory.</a:t>
            </a:r>
            <a:endParaRPr sz="1275"/>
          </a:p>
          <a:p>
            <a:pPr marL="457200" lvl="0" indent="-309562" algn="l" rtl="0">
              <a:lnSpc>
                <a:spcPct val="90000"/>
              </a:lnSpc>
              <a:spcBef>
                <a:spcPts val="0"/>
              </a:spcBef>
              <a:spcAft>
                <a:spcPts val="0"/>
              </a:spcAft>
              <a:buSzPts val="1275"/>
              <a:buChar char="-"/>
            </a:pPr>
            <a:r>
              <a:rPr lang="es" sz="1275"/>
              <a:t>Browsing of the metadata stored within each data file: metadata extracted with FabIO module.</a:t>
            </a:r>
            <a:endParaRPr sz="1275"/>
          </a:p>
          <a:p>
            <a:pPr marL="457200" lvl="0" indent="-309562" algn="l" rtl="0">
              <a:lnSpc>
                <a:spcPct val="90000"/>
              </a:lnSpc>
              <a:spcBef>
                <a:spcPts val="0"/>
              </a:spcBef>
              <a:spcAft>
                <a:spcPts val="0"/>
              </a:spcAft>
              <a:buSzPts val="1275"/>
              <a:buChar char="-"/>
            </a:pPr>
            <a:r>
              <a:rPr lang="es" sz="1275"/>
              <a:t>Automatic detection of new data files within the root directory (only available on Linux machines).</a:t>
            </a:r>
            <a:endParaRPr sz="1275"/>
          </a:p>
          <a:p>
            <a:pPr marL="457200" lvl="0" indent="-309562" algn="l" rtl="0">
              <a:lnSpc>
                <a:spcPct val="90000"/>
              </a:lnSpc>
              <a:spcBef>
                <a:spcPts val="0"/>
              </a:spcBef>
              <a:spcAft>
                <a:spcPts val="0"/>
              </a:spcAft>
              <a:buSzPts val="1275"/>
              <a:buChar char="-"/>
            </a:pPr>
            <a:r>
              <a:rPr lang="es" sz="1275"/>
              <a:t>Visualization of raw scattering maps collected with 2D detectors.</a:t>
            </a:r>
            <a:endParaRPr sz="1275"/>
          </a:p>
          <a:p>
            <a:pPr marL="457200" lvl="0" indent="-309562" algn="l" rtl="0">
              <a:lnSpc>
                <a:spcPct val="90000"/>
              </a:lnSpc>
              <a:spcBef>
                <a:spcPts val="0"/>
              </a:spcBef>
              <a:spcAft>
                <a:spcPts val="0"/>
              </a:spcAft>
              <a:buSzPts val="1275"/>
              <a:buChar char="-"/>
            </a:pPr>
            <a:r>
              <a:rPr lang="es" sz="1275"/>
              <a:t>Visualization of 1D integration profiles. The integration is performed with pygix/pyFAI engines.</a:t>
            </a:r>
            <a:endParaRPr sz="1275"/>
          </a:p>
          <a:p>
            <a:pPr marL="457200" lvl="0" indent="-309562" algn="l" rtl="0">
              <a:lnSpc>
                <a:spcPct val="90000"/>
              </a:lnSpc>
              <a:spcBef>
                <a:spcPts val="0"/>
              </a:spcBef>
              <a:spcAft>
                <a:spcPts val="0"/>
              </a:spcAft>
              <a:buSzPts val="1275"/>
              <a:buChar char="-"/>
            </a:pPr>
            <a:r>
              <a:rPr lang="es" sz="1275"/>
              <a:t>Interactive form to design integration ‘cakes’ and ‘boxes’ that will be interpreted by pygix/pyFAI.</a:t>
            </a:r>
            <a:endParaRPr sz="1275"/>
          </a:p>
          <a:p>
            <a:pPr marL="457200" lvl="0" indent="-309562" algn="l" rtl="0">
              <a:lnSpc>
                <a:spcPct val="90000"/>
              </a:lnSpc>
              <a:spcBef>
                <a:spcPts val="0"/>
              </a:spcBef>
              <a:spcAft>
                <a:spcPts val="0"/>
              </a:spcAft>
              <a:buSzPts val="1275"/>
              <a:buChar char="-"/>
            </a:pPr>
            <a:r>
              <a:rPr lang="es" sz="1275"/>
              <a:t>Tunable reference subtraction of both 2D patterns and 1D integrated profiles.</a:t>
            </a:r>
            <a:endParaRPr sz="1275"/>
          </a:p>
          <a:p>
            <a:pPr marL="457200" lvl="0" indent="-309562" algn="l" rtl="0">
              <a:lnSpc>
                <a:spcPct val="90000"/>
              </a:lnSpc>
              <a:spcBef>
                <a:spcPts val="0"/>
              </a:spcBef>
              <a:spcAft>
                <a:spcPts val="0"/>
              </a:spcAft>
              <a:buSzPts val="1275"/>
              <a:buChar char="-"/>
            </a:pPr>
            <a:r>
              <a:rPr lang="es" sz="1275"/>
              <a:t>Automatic searching of the reference file according to the exposition time of data files.</a:t>
            </a:r>
            <a:endParaRPr sz="1275"/>
          </a:p>
          <a:p>
            <a:pPr marL="457200" lvl="0" indent="-309562" algn="l" rtl="0">
              <a:lnSpc>
                <a:spcPct val="90000"/>
              </a:lnSpc>
              <a:spcBef>
                <a:spcPts val="0"/>
              </a:spcBef>
              <a:spcAft>
                <a:spcPts val="0"/>
              </a:spcAft>
              <a:buSzPts val="1275"/>
              <a:buChar char="-"/>
            </a:pPr>
            <a:r>
              <a:rPr lang="es" sz="1275"/>
              <a:t>Saving tool to store 1D integrated profiles into .dat files.</a:t>
            </a:r>
            <a:endParaRPr sz="1275"/>
          </a:p>
          <a:p>
            <a:pPr marL="457200" lvl="0" indent="-309562" algn="l" rtl="0">
              <a:lnSpc>
                <a:spcPct val="90000"/>
              </a:lnSpc>
              <a:spcBef>
                <a:spcPts val="0"/>
              </a:spcBef>
              <a:spcAft>
                <a:spcPts val="0"/>
              </a:spcAft>
              <a:buSzPts val="1275"/>
              <a:buChar char="-"/>
            </a:pPr>
            <a:r>
              <a:rPr lang="es" sz="1275"/>
              <a:t>Generator of 2theta(deg, rad) or q(nm-1, A-1) 2D maps, with proper curvature and missing wedge corrections.</a:t>
            </a:r>
            <a:endParaRPr sz="1275"/>
          </a:p>
          <a:p>
            <a:pPr marL="457200" lvl="0" indent="-309562" algn="l" rtl="0">
              <a:lnSpc>
                <a:spcPct val="90000"/>
              </a:lnSpc>
              <a:spcBef>
                <a:spcPts val="0"/>
              </a:spcBef>
              <a:spcAft>
                <a:spcPts val="0"/>
              </a:spcAft>
              <a:buSzPts val="1275"/>
              <a:buChar char="-"/>
            </a:pPr>
            <a:r>
              <a:rPr lang="es" sz="1275"/>
              <a:t>Design and saving tools to modify and store 2theta/q maps.</a:t>
            </a:r>
            <a:endParaRPr sz="1275"/>
          </a:p>
          <a:p>
            <a:pPr marL="0" lvl="0" indent="0" algn="l" rtl="0">
              <a:lnSpc>
                <a:spcPct val="90000"/>
              </a:lnSpc>
              <a:spcBef>
                <a:spcPts val="1200"/>
              </a:spcBef>
              <a:spcAft>
                <a:spcPts val="0"/>
              </a:spcAft>
              <a:buNone/>
            </a:pPr>
            <a:r>
              <a:rPr lang="es" sz="1275"/>
              <a:t>Future functionalities, not available on March 2023:</a:t>
            </a:r>
            <a:endParaRPr sz="1275"/>
          </a:p>
          <a:p>
            <a:pPr marL="457200" lvl="0" indent="-309562" algn="l" rtl="0">
              <a:lnSpc>
                <a:spcPct val="90000"/>
              </a:lnSpc>
              <a:spcBef>
                <a:spcPts val="1200"/>
              </a:spcBef>
              <a:spcAft>
                <a:spcPts val="0"/>
              </a:spcAft>
              <a:buSzPts val="1275"/>
              <a:buChar char="-"/>
            </a:pPr>
            <a:r>
              <a:rPr lang="es" sz="1275"/>
              <a:t>Handling of .hdf5 files.</a:t>
            </a:r>
            <a:endParaRPr sz="1275"/>
          </a:p>
          <a:p>
            <a:pPr marL="457200" lvl="0" indent="-309562" algn="l" rtl="0">
              <a:lnSpc>
                <a:spcPct val="90000"/>
              </a:lnSpc>
              <a:spcBef>
                <a:spcPts val="0"/>
              </a:spcBef>
              <a:spcAft>
                <a:spcPts val="0"/>
              </a:spcAft>
              <a:buSzPts val="1275"/>
              <a:buChar char="-"/>
            </a:pPr>
            <a:r>
              <a:rPr lang="es" sz="1275"/>
              <a:t>Communication with peak fitting tools.</a:t>
            </a:r>
            <a:endParaRPr sz="1275"/>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1"/>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rmAutofit/>
          </a:bodyPr>
          <a:lstStyle/>
          <a:p>
            <a:pPr marL="457200" lvl="0" indent="-375920" algn="l" rtl="0">
              <a:spcBef>
                <a:spcPts val="0"/>
              </a:spcBef>
              <a:spcAft>
                <a:spcPts val="0"/>
              </a:spcAft>
              <a:buSzPts val="2320"/>
              <a:buAutoNum type="arabicParenR"/>
            </a:pPr>
            <a:r>
              <a:rPr lang="es" sz="2320"/>
              <a:t>Choose the main directory</a:t>
            </a:r>
            <a:endParaRPr sz="2320"/>
          </a:p>
        </p:txBody>
      </p:sp>
      <p:sp>
        <p:nvSpPr>
          <p:cNvPr id="114" name="Google Shape;114;p21"/>
          <p:cNvSpPr txBox="1">
            <a:spLocks noGrp="1"/>
          </p:cNvSpPr>
          <p:nvPr>
            <p:ph type="sldNum" idx="12"/>
          </p:nvPr>
        </p:nvSpPr>
        <p:spPr>
          <a:xfrm>
            <a:off x="8530559" y="87776"/>
            <a:ext cx="548700" cy="393600"/>
          </a:xfrm>
          <a:prstGeom prst="rect">
            <a:avLst/>
          </a:prstGeom>
        </p:spPr>
        <p:txBody>
          <a:bodyPr spcFirstLastPara="1" wrap="square" lIns="91425" tIns="91425" rIns="91425" bIns="91425" anchor="t" anchorCtr="0">
            <a:normAutofit/>
          </a:bodyPr>
          <a:lstStyle/>
          <a:p>
            <a:pPr marL="0" lvl="0" indent="0" algn="r" rtl="0">
              <a:spcBef>
                <a:spcPts val="0"/>
              </a:spcBef>
              <a:spcAft>
                <a:spcPts val="0"/>
              </a:spcAft>
              <a:buNone/>
            </a:pPr>
            <a:fld id="{00000000-1234-1234-1234-123412341234}" type="slidenum">
              <a:rPr lang="es"/>
              <a:t>7</a:t>
            </a:fld>
            <a:endParaRPr/>
          </a:p>
        </p:txBody>
      </p:sp>
      <p:sp>
        <p:nvSpPr>
          <p:cNvPr id="115" name="Google Shape;115;p21"/>
          <p:cNvSpPr txBox="1">
            <a:spLocks noGrp="1"/>
          </p:cNvSpPr>
          <p:nvPr>
            <p:ph type="subTitle" idx="1"/>
          </p:nvPr>
        </p:nvSpPr>
        <p:spPr>
          <a:xfrm>
            <a:off x="422900" y="891625"/>
            <a:ext cx="3702300" cy="3744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sp>
        <p:nvSpPr>
          <p:cNvPr id="116" name="Google Shape;116;p21"/>
          <p:cNvSpPr txBox="1">
            <a:spLocks noGrp="1"/>
          </p:cNvSpPr>
          <p:nvPr>
            <p:ph type="subTitle" idx="2"/>
          </p:nvPr>
        </p:nvSpPr>
        <p:spPr>
          <a:xfrm>
            <a:off x="5390000" y="864825"/>
            <a:ext cx="3442200" cy="3744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sz="1500"/>
              <a:t>The main directory is the root folder where all the data files are stored.</a:t>
            </a:r>
            <a:endParaRPr sz="1500"/>
          </a:p>
          <a:p>
            <a:pPr marL="0" lvl="0" indent="0" algn="l" rtl="0">
              <a:spcBef>
                <a:spcPts val="1200"/>
              </a:spcBef>
              <a:spcAft>
                <a:spcPts val="0"/>
              </a:spcAft>
              <a:buNone/>
            </a:pPr>
            <a:r>
              <a:rPr lang="es" sz="1500"/>
              <a:t>The software will search recursively inside the main directory for all the files that matches with the extension (default: .edf) and wildcards (e.g. *sample2*0000*, default: *).</a:t>
            </a:r>
            <a:endParaRPr sz="1500"/>
          </a:p>
          <a:p>
            <a:pPr marL="0" lvl="0" indent="0" algn="l" rtl="0">
              <a:spcBef>
                <a:spcPts val="1200"/>
              </a:spcBef>
              <a:spcAft>
                <a:spcPts val="1200"/>
              </a:spcAft>
              <a:buNone/>
            </a:pPr>
            <a:r>
              <a:rPr lang="es" sz="1500"/>
              <a:t>This is the only required step to start visualizing data.</a:t>
            </a:r>
            <a:endParaRPr sz="1500"/>
          </a:p>
        </p:txBody>
      </p:sp>
      <p:pic>
        <p:nvPicPr>
          <p:cNvPr id="2" name="Vídeo sin título ‐ Hecho con Clipchamp">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48856" y="1127051"/>
            <a:ext cx="4872075" cy="2740542"/>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22"/>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SzPts val="990"/>
              <a:buNone/>
            </a:pPr>
            <a:r>
              <a:rPr lang="es" sz="2320"/>
              <a:t>2) Choose the dictionary with setup information (optional)</a:t>
            </a:r>
            <a:endParaRPr sz="2320"/>
          </a:p>
        </p:txBody>
      </p:sp>
      <p:sp>
        <p:nvSpPr>
          <p:cNvPr id="123" name="Google Shape;123;p22"/>
          <p:cNvSpPr txBox="1">
            <a:spLocks noGrp="1"/>
          </p:cNvSpPr>
          <p:nvPr>
            <p:ph type="sldNum" idx="12"/>
          </p:nvPr>
        </p:nvSpPr>
        <p:spPr>
          <a:xfrm>
            <a:off x="8530559" y="87776"/>
            <a:ext cx="548700" cy="393600"/>
          </a:xfrm>
          <a:prstGeom prst="rect">
            <a:avLst/>
          </a:prstGeom>
        </p:spPr>
        <p:txBody>
          <a:bodyPr spcFirstLastPara="1" wrap="square" lIns="91425" tIns="91425" rIns="91425" bIns="91425" anchor="t" anchorCtr="0">
            <a:normAutofit/>
          </a:bodyPr>
          <a:lstStyle/>
          <a:p>
            <a:pPr marL="0" lvl="0" indent="0" algn="r" rtl="0">
              <a:spcBef>
                <a:spcPts val="0"/>
              </a:spcBef>
              <a:spcAft>
                <a:spcPts val="0"/>
              </a:spcAft>
              <a:buNone/>
            </a:pPr>
            <a:fld id="{00000000-1234-1234-1234-123412341234}" type="slidenum">
              <a:rPr lang="es"/>
              <a:t>8</a:t>
            </a:fld>
            <a:endParaRPr/>
          </a:p>
        </p:txBody>
      </p:sp>
      <p:sp>
        <p:nvSpPr>
          <p:cNvPr id="124" name="Google Shape;124;p22"/>
          <p:cNvSpPr txBox="1">
            <a:spLocks noGrp="1"/>
          </p:cNvSpPr>
          <p:nvPr>
            <p:ph type="subTitle" idx="1"/>
          </p:nvPr>
        </p:nvSpPr>
        <p:spPr>
          <a:xfrm>
            <a:off x="422900" y="891625"/>
            <a:ext cx="3702300" cy="3744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sp>
        <p:nvSpPr>
          <p:cNvPr id="125" name="Google Shape;125;p22"/>
          <p:cNvSpPr txBox="1">
            <a:spLocks noGrp="1"/>
          </p:cNvSpPr>
          <p:nvPr>
            <p:ph type="subTitle" idx="2"/>
          </p:nvPr>
        </p:nvSpPr>
        <p:spPr>
          <a:xfrm>
            <a:off x="5206775" y="864825"/>
            <a:ext cx="3552300" cy="3744000"/>
          </a:xfrm>
          <a:prstGeom prst="rect">
            <a:avLst/>
          </a:prstGeom>
        </p:spPr>
        <p:txBody>
          <a:bodyPr spcFirstLastPara="1" wrap="square" lIns="91425" tIns="91425" rIns="91425" bIns="91425" anchor="t" anchorCtr="0">
            <a:normAutofit/>
          </a:bodyPr>
          <a:lstStyle/>
          <a:p>
            <a:pPr marL="0" lvl="0" indent="0" algn="l" rtl="0">
              <a:lnSpc>
                <a:spcPct val="95000"/>
              </a:lnSpc>
              <a:spcBef>
                <a:spcPts val="0"/>
              </a:spcBef>
              <a:spcAft>
                <a:spcPts val="0"/>
              </a:spcAft>
              <a:buNone/>
            </a:pPr>
            <a:r>
              <a:rPr lang="es" sz="1500"/>
              <a:t>The setup dictionary contains five items with the names of certain counters and motors that will be important during handling of data:</a:t>
            </a:r>
            <a:endParaRPr sz="1500"/>
          </a:p>
          <a:p>
            <a:pPr marL="457200" lvl="0" indent="-323850" algn="l" rtl="0">
              <a:lnSpc>
                <a:spcPct val="95000"/>
              </a:lnSpc>
              <a:spcBef>
                <a:spcPts val="1200"/>
              </a:spcBef>
              <a:spcAft>
                <a:spcPts val="0"/>
              </a:spcAft>
              <a:buSzPts val="1500"/>
              <a:buChar char="-"/>
            </a:pPr>
            <a:r>
              <a:rPr lang="es" sz="1500"/>
              <a:t>Incident angle (e.g. ‘spitch’)</a:t>
            </a:r>
            <a:endParaRPr sz="1500"/>
          </a:p>
          <a:p>
            <a:pPr marL="457200" lvl="0" indent="-323850" algn="l" rtl="0">
              <a:lnSpc>
                <a:spcPct val="95000"/>
              </a:lnSpc>
              <a:spcBef>
                <a:spcPts val="0"/>
              </a:spcBef>
              <a:spcAft>
                <a:spcPts val="0"/>
              </a:spcAft>
              <a:buSzPts val="1500"/>
              <a:buChar char="-"/>
            </a:pPr>
            <a:r>
              <a:rPr lang="es" sz="1500"/>
              <a:t>Tilt angle (e.g. ‘chi’)</a:t>
            </a:r>
            <a:endParaRPr sz="1500"/>
          </a:p>
          <a:p>
            <a:pPr marL="457200" lvl="0" indent="-323850" algn="l" rtl="0">
              <a:lnSpc>
                <a:spcPct val="95000"/>
              </a:lnSpc>
              <a:spcBef>
                <a:spcPts val="0"/>
              </a:spcBef>
              <a:spcAft>
                <a:spcPts val="0"/>
              </a:spcAft>
              <a:buSzPts val="1500"/>
              <a:buChar char="-"/>
            </a:pPr>
            <a:r>
              <a:rPr lang="es" sz="1500"/>
              <a:t>Normalization factor (e.g. ‘Monitor’)</a:t>
            </a:r>
            <a:endParaRPr sz="1500"/>
          </a:p>
          <a:p>
            <a:pPr marL="457200" lvl="0" indent="-323850" algn="l" rtl="0">
              <a:lnSpc>
                <a:spcPct val="95000"/>
              </a:lnSpc>
              <a:spcBef>
                <a:spcPts val="0"/>
              </a:spcBef>
              <a:spcAft>
                <a:spcPts val="0"/>
              </a:spcAft>
              <a:buSzPts val="1500"/>
              <a:buChar char="-"/>
            </a:pPr>
            <a:r>
              <a:rPr lang="es" sz="1500"/>
              <a:t>Exposition time (e.g. ‘exposure’)</a:t>
            </a:r>
            <a:endParaRPr sz="1500"/>
          </a:p>
          <a:p>
            <a:pPr marL="0" lvl="0" indent="0" algn="l" rtl="0">
              <a:lnSpc>
                <a:spcPct val="95000"/>
              </a:lnSpc>
              <a:spcBef>
                <a:spcPts val="1200"/>
              </a:spcBef>
              <a:spcAft>
                <a:spcPts val="1200"/>
              </a:spcAft>
              <a:buNone/>
            </a:pPr>
            <a:r>
              <a:rPr lang="es" sz="1500"/>
              <a:t>PyXScat has an interactive form to generate new setup dictionaries.</a:t>
            </a:r>
            <a:endParaRPr sz="1500"/>
          </a:p>
        </p:txBody>
      </p:sp>
      <p:pic>
        <p:nvPicPr>
          <p:cNvPr id="2" name="Vídeo sin título ‐ Hecho con Clipchamp (1)">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91386" y="1114909"/>
            <a:ext cx="4816549" cy="2709309"/>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3"/>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SzPts val="990"/>
              <a:buNone/>
            </a:pPr>
            <a:r>
              <a:rPr lang="es" sz="2320"/>
              <a:t>3) Choose .poni files and Reference folders (optional)</a:t>
            </a:r>
            <a:endParaRPr sz="2320"/>
          </a:p>
        </p:txBody>
      </p:sp>
      <p:sp>
        <p:nvSpPr>
          <p:cNvPr id="132" name="Google Shape;132;p23"/>
          <p:cNvSpPr txBox="1">
            <a:spLocks noGrp="1"/>
          </p:cNvSpPr>
          <p:nvPr>
            <p:ph type="sldNum" idx="12"/>
          </p:nvPr>
        </p:nvSpPr>
        <p:spPr>
          <a:xfrm>
            <a:off x="8530559" y="87776"/>
            <a:ext cx="548700" cy="393600"/>
          </a:xfrm>
          <a:prstGeom prst="rect">
            <a:avLst/>
          </a:prstGeom>
        </p:spPr>
        <p:txBody>
          <a:bodyPr spcFirstLastPara="1" wrap="square" lIns="91425" tIns="91425" rIns="91425" bIns="91425" anchor="t" anchorCtr="0">
            <a:normAutofit/>
          </a:bodyPr>
          <a:lstStyle/>
          <a:p>
            <a:pPr marL="0" lvl="0" indent="0" algn="r" rtl="0">
              <a:spcBef>
                <a:spcPts val="0"/>
              </a:spcBef>
              <a:spcAft>
                <a:spcPts val="0"/>
              </a:spcAft>
              <a:buNone/>
            </a:pPr>
            <a:fld id="{00000000-1234-1234-1234-123412341234}" type="slidenum">
              <a:rPr lang="es"/>
              <a:t>9</a:t>
            </a:fld>
            <a:endParaRPr/>
          </a:p>
        </p:txBody>
      </p:sp>
      <p:sp>
        <p:nvSpPr>
          <p:cNvPr id="133" name="Google Shape;133;p23"/>
          <p:cNvSpPr txBox="1">
            <a:spLocks noGrp="1"/>
          </p:cNvSpPr>
          <p:nvPr>
            <p:ph type="subTitle" idx="1"/>
          </p:nvPr>
        </p:nvSpPr>
        <p:spPr>
          <a:xfrm>
            <a:off x="422900" y="891625"/>
            <a:ext cx="3702300" cy="3744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sp>
        <p:nvSpPr>
          <p:cNvPr id="134" name="Google Shape;134;p23"/>
          <p:cNvSpPr txBox="1">
            <a:spLocks noGrp="1"/>
          </p:cNvSpPr>
          <p:nvPr>
            <p:ph type="subTitle" idx="2"/>
          </p:nvPr>
        </p:nvSpPr>
        <p:spPr>
          <a:xfrm>
            <a:off x="5106300" y="864825"/>
            <a:ext cx="3232800" cy="3744000"/>
          </a:xfrm>
          <a:prstGeom prst="rect">
            <a:avLst/>
          </a:prstGeom>
        </p:spPr>
        <p:txBody>
          <a:bodyPr spcFirstLastPara="1" wrap="square" lIns="91425" tIns="91425" rIns="91425" bIns="91425" anchor="t" anchorCtr="0">
            <a:normAutofit lnSpcReduction="10000"/>
          </a:bodyPr>
          <a:lstStyle/>
          <a:p>
            <a:pPr marL="0" lvl="0" indent="0" algn="l" rtl="0">
              <a:lnSpc>
                <a:spcPct val="105000"/>
              </a:lnSpc>
              <a:spcBef>
                <a:spcPts val="0"/>
              </a:spcBef>
              <a:spcAft>
                <a:spcPts val="0"/>
              </a:spcAft>
              <a:buNone/>
            </a:pPr>
            <a:r>
              <a:rPr lang="es" sz="1300"/>
              <a:t>The whole procedure of data reduction from scattering/diffraction experiments is based on pyFAI module, </a:t>
            </a:r>
            <a:r>
              <a:rPr lang="es" sz="1300" b="1"/>
              <a:t>that requires a .poni file</a:t>
            </a:r>
            <a:r>
              <a:rPr lang="es" sz="1300"/>
              <a:t>, that contains enough information about the experiment to integrate the 2D patterns.</a:t>
            </a:r>
            <a:endParaRPr sz="1300"/>
          </a:p>
          <a:p>
            <a:pPr marL="0" lvl="0" indent="0" algn="l" rtl="0">
              <a:lnSpc>
                <a:spcPct val="105000"/>
              </a:lnSpc>
              <a:spcBef>
                <a:spcPts val="1200"/>
              </a:spcBef>
              <a:spcAft>
                <a:spcPts val="0"/>
              </a:spcAft>
              <a:buNone/>
            </a:pPr>
            <a:r>
              <a:rPr lang="es" sz="1300"/>
              <a:t>The software loads automatically all the .poni files within the main directory, and loads the first one.</a:t>
            </a:r>
            <a:endParaRPr sz="1300"/>
          </a:p>
          <a:p>
            <a:pPr marL="0" lvl="0" indent="0" algn="l" rtl="0">
              <a:lnSpc>
                <a:spcPct val="105000"/>
              </a:lnSpc>
              <a:spcBef>
                <a:spcPts val="1200"/>
              </a:spcBef>
              <a:spcAft>
                <a:spcPts val="0"/>
              </a:spcAft>
              <a:buNone/>
            </a:pPr>
            <a:r>
              <a:rPr lang="es" sz="1300"/>
              <a:t>A reference folder can be chosen to subtract data: e.g. a folder with .edf files with scattering from the air/substrate.</a:t>
            </a:r>
            <a:endParaRPr sz="1300"/>
          </a:p>
          <a:p>
            <a:pPr marL="0" lvl="0" indent="0" algn="l" rtl="0">
              <a:lnSpc>
                <a:spcPct val="105000"/>
              </a:lnSpc>
              <a:spcBef>
                <a:spcPts val="1200"/>
              </a:spcBef>
              <a:spcAft>
                <a:spcPts val="1200"/>
              </a:spcAft>
              <a:buNone/>
            </a:pPr>
            <a:r>
              <a:rPr lang="es" sz="1300"/>
              <a:t>Ponifile step is not required to visualize the raw map but mandatory to integrate the intensity into 1D profiles.</a:t>
            </a:r>
            <a:endParaRPr sz="1300"/>
          </a:p>
        </p:txBody>
      </p:sp>
      <p:pic>
        <p:nvPicPr>
          <p:cNvPr id="2" name="Vídeo sin título ‐ Hecho con Clipchamp (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06326" y="1377186"/>
            <a:ext cx="4834270" cy="2719277"/>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1026</Words>
  <Application>Microsoft Office PowerPoint</Application>
  <PresentationFormat>Presentación en pantalla (16:9)</PresentationFormat>
  <Paragraphs>82</Paragraphs>
  <Slides>15</Slides>
  <Notes>15</Notes>
  <HiddenSlides>0</HiddenSlides>
  <MMClips>9</MMClips>
  <ScaleCrop>false</ScaleCrop>
  <HeadingPairs>
    <vt:vector size="6" baseType="variant">
      <vt:variant>
        <vt:lpstr>Fuentes usadas</vt:lpstr>
      </vt:variant>
      <vt:variant>
        <vt:i4>1</vt:i4>
      </vt:variant>
      <vt:variant>
        <vt:lpstr>Tema</vt:lpstr>
      </vt:variant>
      <vt:variant>
        <vt:i4>1</vt:i4>
      </vt:variant>
      <vt:variant>
        <vt:lpstr>Títulos de diapositiva</vt:lpstr>
      </vt:variant>
      <vt:variant>
        <vt:i4>15</vt:i4>
      </vt:variant>
    </vt:vector>
  </HeadingPairs>
  <TitlesOfParts>
    <vt:vector size="17" baseType="lpstr">
      <vt:lpstr>Arial</vt:lpstr>
      <vt:lpstr>Simple Light</vt:lpstr>
      <vt:lpstr>PyXScat: framework, GUI for X-ray Scattering</vt:lpstr>
      <vt:lpstr>Description of PyXScat</vt:lpstr>
      <vt:lpstr>Description of PyXScat</vt:lpstr>
      <vt:lpstr>Description of PyXScat</vt:lpstr>
      <vt:lpstr>Description of PyXScat</vt:lpstr>
      <vt:lpstr>Functionalities of PyXScat</vt:lpstr>
      <vt:lpstr>Choose the main directory</vt:lpstr>
      <vt:lpstr>2) Choose the dictionary with setup information (optional)</vt:lpstr>
      <vt:lpstr>3) Choose .poni files and Reference folders (optional)</vt:lpstr>
      <vt:lpstr>4) Folders browsing + Files/Metadata browsing + Plot</vt:lpstr>
      <vt:lpstr>5) Adjust background subtraction</vt:lpstr>
      <vt:lpstr>6) Adjust sample orientation</vt:lpstr>
      <vt:lpstr>7) Adjust image style</vt:lpstr>
      <vt:lpstr>8) Open pyFAI calibration GUI</vt:lpstr>
      <vt:lpstr>9) Add setup and integration dictionaries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PyXScat: framework, GUI for X-ray Scattering</dc:title>
  <cp:lastModifiedBy>Lenovo</cp:lastModifiedBy>
  <cp:revision>1</cp:revision>
  <dcterms:modified xsi:type="dcterms:W3CDTF">2023-03-28T17:04:47Z</dcterms:modified>
</cp:coreProperties>
</file>